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7" r:id="rId1"/>
  </p:sldMasterIdLst>
  <p:notesMasterIdLst>
    <p:notesMasterId r:id="rId34"/>
  </p:notesMasterIdLst>
  <p:sldIdLst>
    <p:sldId id="296" r:id="rId2"/>
    <p:sldId id="293" r:id="rId3"/>
    <p:sldId id="256" r:id="rId4"/>
    <p:sldId id="290" r:id="rId5"/>
    <p:sldId id="291" r:id="rId6"/>
    <p:sldId id="257" r:id="rId7"/>
    <p:sldId id="258" r:id="rId8"/>
    <p:sldId id="264" r:id="rId9"/>
    <p:sldId id="259" r:id="rId10"/>
    <p:sldId id="260" r:id="rId11"/>
    <p:sldId id="261" r:id="rId12"/>
    <p:sldId id="262" r:id="rId13"/>
    <p:sldId id="263" r:id="rId14"/>
    <p:sldId id="273" r:id="rId15"/>
    <p:sldId id="265" r:id="rId16"/>
    <p:sldId id="301" r:id="rId17"/>
    <p:sldId id="298" r:id="rId18"/>
    <p:sldId id="281" r:id="rId19"/>
    <p:sldId id="277" r:id="rId20"/>
    <p:sldId id="278" r:id="rId21"/>
    <p:sldId id="269" r:id="rId22"/>
    <p:sldId id="283" r:id="rId23"/>
    <p:sldId id="271" r:id="rId24"/>
    <p:sldId id="299" r:id="rId25"/>
    <p:sldId id="284" r:id="rId26"/>
    <p:sldId id="286" r:id="rId27"/>
    <p:sldId id="266" r:id="rId28"/>
    <p:sldId id="272" r:id="rId29"/>
    <p:sldId id="282" r:id="rId30"/>
    <p:sldId id="287" r:id="rId31"/>
    <p:sldId id="302" r:id="rId32"/>
    <p:sldId id="289" r:id="rId3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84" d="100"/>
          <a:sy n="84" d="100"/>
        </p:scale>
        <p:origin x="65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C84120-7D42-441D-A180-C630F8D9F165}" type="datetimeFigureOut">
              <a:rPr lang="fr-FR" smtClean="0"/>
              <a:t>30/01/2016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5A88CC-637E-4965-9B50-F3B8752ED22C}" type="slidenum">
              <a:rPr lang="fr-FR" smtClean="0"/>
              <a:t>‹N°›</a:t>
            </a:fld>
            <a:endParaRPr lang="fr-FR"/>
          </a:p>
        </p:txBody>
      </p:sp>
    </p:spTree>
    <p:extLst>
      <p:ext uri="{BB962C8B-B14F-4D97-AF65-F5344CB8AC3E}">
        <p14:creationId xmlns:p14="http://schemas.microsoft.com/office/powerpoint/2010/main" val="2313880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fr-FR" altLang="fr-FR"/>
              <a:t>SOFPOD 2005- D. COME, E. DEGUY</a:t>
            </a:r>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fr-FR" altLang="fr-FR"/>
          </a:p>
        </p:txBody>
      </p:sp>
    </p:spTree>
    <p:extLst>
      <p:ext uri="{BB962C8B-B14F-4D97-AF65-F5344CB8AC3E}">
        <p14:creationId xmlns:p14="http://schemas.microsoft.com/office/powerpoint/2010/main" val="3239679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8511A0AD-BE80-4A84-B596-E380AE4A132A}" type="datetimeFigureOut">
              <a:rPr lang="fr-FR" smtClean="0"/>
              <a:t>30/01/2016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3D5138D-7043-49A0-8C67-3E11BD5CBE12}" type="slidenum">
              <a:rPr lang="fr-FR" smtClean="0"/>
              <a:t>‹N°›</a:t>
            </a:fld>
            <a:endParaRPr lang="fr-FR"/>
          </a:p>
        </p:txBody>
      </p:sp>
    </p:spTree>
    <p:extLst>
      <p:ext uri="{BB962C8B-B14F-4D97-AF65-F5344CB8AC3E}">
        <p14:creationId xmlns:p14="http://schemas.microsoft.com/office/powerpoint/2010/main" val="1134365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511A0AD-BE80-4A84-B596-E380AE4A132A}" type="datetimeFigureOut">
              <a:rPr lang="fr-FR" smtClean="0"/>
              <a:t>30/01/2016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3D5138D-7043-49A0-8C67-3E11BD5CBE12}" type="slidenum">
              <a:rPr lang="fr-FR" smtClean="0"/>
              <a:t>‹N°›</a:t>
            </a:fld>
            <a:endParaRPr lang="fr-FR"/>
          </a:p>
        </p:txBody>
      </p:sp>
    </p:spTree>
    <p:extLst>
      <p:ext uri="{BB962C8B-B14F-4D97-AF65-F5344CB8AC3E}">
        <p14:creationId xmlns:p14="http://schemas.microsoft.com/office/powerpoint/2010/main" val="427712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511A0AD-BE80-4A84-B596-E380AE4A132A}" type="datetimeFigureOut">
              <a:rPr lang="fr-FR" smtClean="0"/>
              <a:t>30/01/2016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3D5138D-7043-49A0-8C67-3E11BD5CBE12}" type="slidenum">
              <a:rPr lang="fr-FR" smtClean="0"/>
              <a:t>‹N°›</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77133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511A0AD-BE80-4A84-B596-E380AE4A132A}" type="datetimeFigureOut">
              <a:rPr lang="fr-FR" smtClean="0"/>
              <a:t>30/01/2016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3D5138D-7043-49A0-8C67-3E11BD5CBE12}" type="slidenum">
              <a:rPr lang="fr-FR" smtClean="0"/>
              <a:t>‹N°›</a:t>
            </a:fld>
            <a:endParaRPr lang="fr-FR"/>
          </a:p>
        </p:txBody>
      </p:sp>
    </p:spTree>
    <p:extLst>
      <p:ext uri="{BB962C8B-B14F-4D97-AF65-F5344CB8AC3E}">
        <p14:creationId xmlns:p14="http://schemas.microsoft.com/office/powerpoint/2010/main" val="3651359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511A0AD-BE80-4A84-B596-E380AE4A132A}" type="datetimeFigureOut">
              <a:rPr lang="fr-FR" smtClean="0"/>
              <a:t>30/01/2016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3D5138D-7043-49A0-8C67-3E11BD5CBE12}"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29096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511A0AD-BE80-4A84-B596-E380AE4A132A}" type="datetimeFigureOut">
              <a:rPr lang="fr-FR" smtClean="0"/>
              <a:t>30/01/2016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3D5138D-7043-49A0-8C67-3E11BD5CBE12}" type="slidenum">
              <a:rPr lang="fr-FR" smtClean="0"/>
              <a:t>‹N°›</a:t>
            </a:fld>
            <a:endParaRPr lang="fr-FR"/>
          </a:p>
        </p:txBody>
      </p:sp>
    </p:spTree>
    <p:extLst>
      <p:ext uri="{BB962C8B-B14F-4D97-AF65-F5344CB8AC3E}">
        <p14:creationId xmlns:p14="http://schemas.microsoft.com/office/powerpoint/2010/main" val="3091158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511A0AD-BE80-4A84-B596-E380AE4A132A}" type="datetimeFigureOut">
              <a:rPr lang="fr-FR" smtClean="0"/>
              <a:t>30/01/2016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3D5138D-7043-49A0-8C67-3E11BD5CBE12}" type="slidenum">
              <a:rPr lang="fr-FR" smtClean="0"/>
              <a:t>‹N°›</a:t>
            </a:fld>
            <a:endParaRPr lang="fr-FR"/>
          </a:p>
        </p:txBody>
      </p:sp>
    </p:spTree>
    <p:extLst>
      <p:ext uri="{BB962C8B-B14F-4D97-AF65-F5344CB8AC3E}">
        <p14:creationId xmlns:p14="http://schemas.microsoft.com/office/powerpoint/2010/main" val="3403535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511A0AD-BE80-4A84-B596-E380AE4A132A}" type="datetimeFigureOut">
              <a:rPr lang="fr-FR" smtClean="0"/>
              <a:t>30/01/2016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3D5138D-7043-49A0-8C67-3E11BD5CBE12}" type="slidenum">
              <a:rPr lang="fr-FR" smtClean="0"/>
              <a:t>‹N°›</a:t>
            </a:fld>
            <a:endParaRPr lang="fr-FR"/>
          </a:p>
        </p:txBody>
      </p:sp>
    </p:spTree>
    <p:extLst>
      <p:ext uri="{BB962C8B-B14F-4D97-AF65-F5344CB8AC3E}">
        <p14:creationId xmlns:p14="http://schemas.microsoft.com/office/powerpoint/2010/main" val="3588435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914400" y="609600"/>
            <a:ext cx="10363200" cy="1143000"/>
          </a:xfrm>
        </p:spPr>
        <p:txBody>
          <a:bodyPr/>
          <a:lstStyle/>
          <a:p>
            <a:r>
              <a:rPr lang="fr-FR" smtClean="0"/>
              <a:t>Modifiez le style du titre</a:t>
            </a:r>
            <a:endParaRPr lang="fr-FR"/>
          </a:p>
        </p:txBody>
      </p:sp>
      <p:sp>
        <p:nvSpPr>
          <p:cNvPr id="3" name="Espace réservé du contenu 2"/>
          <p:cNvSpPr>
            <a:spLocks noGrp="1"/>
          </p:cNvSpPr>
          <p:nvPr>
            <p:ph sz="quarter" idx="1"/>
          </p:nvPr>
        </p:nvSpPr>
        <p:spPr>
          <a:xfrm>
            <a:off x="914400" y="1981200"/>
            <a:ext cx="50800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6197600" y="1981200"/>
            <a:ext cx="50800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914400" y="4114800"/>
            <a:ext cx="50800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contenu 5"/>
          <p:cNvSpPr>
            <a:spLocks noGrp="1"/>
          </p:cNvSpPr>
          <p:nvPr>
            <p:ph sz="quarter" idx="4"/>
          </p:nvPr>
        </p:nvSpPr>
        <p:spPr>
          <a:xfrm>
            <a:off x="6197600" y="4114800"/>
            <a:ext cx="50800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914400" y="6248400"/>
            <a:ext cx="2540000" cy="457200"/>
          </a:xfrm>
        </p:spPr>
        <p:txBody>
          <a:bodyPr/>
          <a:lstStyle>
            <a:lvl1pPr>
              <a:defRPr/>
            </a:lvl1pPr>
          </a:lstStyle>
          <a:p>
            <a:endParaRPr lang="fr-FR" altLang="fr-FR"/>
          </a:p>
        </p:txBody>
      </p:sp>
      <p:sp>
        <p:nvSpPr>
          <p:cNvPr id="8" name="Espace réservé du pied de page 7"/>
          <p:cNvSpPr>
            <a:spLocks noGrp="1"/>
          </p:cNvSpPr>
          <p:nvPr>
            <p:ph type="ftr" sz="quarter" idx="11"/>
          </p:nvPr>
        </p:nvSpPr>
        <p:spPr>
          <a:xfrm>
            <a:off x="4165600" y="6248400"/>
            <a:ext cx="3860800" cy="457200"/>
          </a:xfrm>
        </p:spPr>
        <p:txBody>
          <a:bodyPr/>
          <a:lstStyle>
            <a:lvl1pPr>
              <a:defRPr/>
            </a:lvl1pPr>
          </a:lstStyle>
          <a:p>
            <a:endParaRPr lang="fr-FR" altLang="fr-FR"/>
          </a:p>
        </p:txBody>
      </p:sp>
      <p:sp>
        <p:nvSpPr>
          <p:cNvPr id="9" name="Espace réservé du numéro de diapositive 8"/>
          <p:cNvSpPr>
            <a:spLocks noGrp="1"/>
          </p:cNvSpPr>
          <p:nvPr>
            <p:ph type="sldNum" sz="quarter" idx="12"/>
          </p:nvPr>
        </p:nvSpPr>
        <p:spPr>
          <a:xfrm>
            <a:off x="8737600" y="6248400"/>
            <a:ext cx="2540000" cy="457200"/>
          </a:xfrm>
        </p:spPr>
        <p:txBody>
          <a:bodyPr/>
          <a:lstStyle>
            <a:lvl1pPr>
              <a:defRPr/>
            </a:lvl1pPr>
          </a:lstStyle>
          <a:p>
            <a:fld id="{FC4DC6F4-C749-4A1B-9C7F-F720282154D9}" type="slidenum">
              <a:rPr lang="fr-FR" altLang="fr-FR"/>
              <a:pPr/>
              <a:t>‹N°›</a:t>
            </a:fld>
            <a:endParaRPr lang="fr-FR" altLang="fr-FR"/>
          </a:p>
        </p:txBody>
      </p:sp>
    </p:spTree>
    <p:extLst>
      <p:ext uri="{BB962C8B-B14F-4D97-AF65-F5344CB8AC3E}">
        <p14:creationId xmlns:p14="http://schemas.microsoft.com/office/powerpoint/2010/main" val="1974055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914400" y="609600"/>
            <a:ext cx="10363200" cy="1143000"/>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914400" y="1981200"/>
            <a:ext cx="5080000" cy="4114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981200"/>
            <a:ext cx="5080000" cy="4114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914400" y="6248400"/>
            <a:ext cx="2540000" cy="457200"/>
          </a:xfrm>
        </p:spPr>
        <p:txBody>
          <a:bodyPr/>
          <a:lstStyle>
            <a:lvl1pPr>
              <a:defRPr/>
            </a:lvl1pPr>
          </a:lstStyle>
          <a:p>
            <a:endParaRPr lang="fr-FR" altLang="fr-FR"/>
          </a:p>
        </p:txBody>
      </p:sp>
      <p:sp>
        <p:nvSpPr>
          <p:cNvPr id="6" name="Espace réservé du pied de page 5"/>
          <p:cNvSpPr>
            <a:spLocks noGrp="1"/>
          </p:cNvSpPr>
          <p:nvPr>
            <p:ph type="ftr" sz="quarter" idx="11"/>
          </p:nvPr>
        </p:nvSpPr>
        <p:spPr>
          <a:xfrm>
            <a:off x="4165600" y="6248400"/>
            <a:ext cx="3860800" cy="457200"/>
          </a:xfrm>
        </p:spPr>
        <p:txBody>
          <a:bodyPr/>
          <a:lstStyle>
            <a:lvl1pPr>
              <a:defRPr/>
            </a:lvl1pPr>
          </a:lstStyle>
          <a:p>
            <a:endParaRPr lang="fr-FR" altLang="fr-FR"/>
          </a:p>
        </p:txBody>
      </p:sp>
      <p:sp>
        <p:nvSpPr>
          <p:cNvPr id="7" name="Espace réservé du numéro de diapositive 6"/>
          <p:cNvSpPr>
            <a:spLocks noGrp="1"/>
          </p:cNvSpPr>
          <p:nvPr>
            <p:ph type="sldNum" sz="quarter" idx="12"/>
          </p:nvPr>
        </p:nvSpPr>
        <p:spPr>
          <a:xfrm>
            <a:off x="8737600" y="6248400"/>
            <a:ext cx="2540000" cy="457200"/>
          </a:xfrm>
        </p:spPr>
        <p:txBody>
          <a:bodyPr/>
          <a:lstStyle>
            <a:lvl1pPr>
              <a:defRPr/>
            </a:lvl1pPr>
          </a:lstStyle>
          <a:p>
            <a:fld id="{67D058C0-7EA9-4911-A024-36F14988383F}" type="slidenum">
              <a:rPr lang="fr-FR" altLang="fr-FR"/>
              <a:pPr/>
              <a:t>‹N°›</a:t>
            </a:fld>
            <a:endParaRPr lang="fr-FR" altLang="fr-FR"/>
          </a:p>
        </p:txBody>
      </p:sp>
    </p:spTree>
    <p:extLst>
      <p:ext uri="{BB962C8B-B14F-4D97-AF65-F5344CB8AC3E}">
        <p14:creationId xmlns:p14="http://schemas.microsoft.com/office/powerpoint/2010/main" val="4021580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277814"/>
            <a:ext cx="10972800" cy="1139825"/>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609600" y="1600201"/>
            <a:ext cx="5384800" cy="45307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6197600" y="1600201"/>
            <a:ext cx="5384800" cy="21891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6197600" y="3941763"/>
            <a:ext cx="5384800" cy="218916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e la date 5"/>
          <p:cNvSpPr>
            <a:spLocks noGrp="1"/>
          </p:cNvSpPr>
          <p:nvPr>
            <p:ph type="dt" sz="half" idx="10"/>
          </p:nvPr>
        </p:nvSpPr>
        <p:spPr>
          <a:xfrm>
            <a:off x="609600" y="6248400"/>
            <a:ext cx="2844800" cy="457200"/>
          </a:xfrm>
        </p:spPr>
        <p:txBody>
          <a:bodyPr/>
          <a:lstStyle>
            <a:lvl1pPr>
              <a:defRPr/>
            </a:lvl1pPr>
          </a:lstStyle>
          <a:p>
            <a:endParaRPr lang="fr-FR" altLang="fr-FR"/>
          </a:p>
        </p:txBody>
      </p:sp>
      <p:sp>
        <p:nvSpPr>
          <p:cNvPr id="7" name="Espace réservé du pied de page 6"/>
          <p:cNvSpPr>
            <a:spLocks noGrp="1"/>
          </p:cNvSpPr>
          <p:nvPr>
            <p:ph type="ftr" sz="quarter" idx="11"/>
          </p:nvPr>
        </p:nvSpPr>
        <p:spPr>
          <a:xfrm>
            <a:off x="4165600" y="6248400"/>
            <a:ext cx="3860800" cy="457200"/>
          </a:xfrm>
        </p:spPr>
        <p:txBody>
          <a:bodyPr/>
          <a:lstStyle>
            <a:lvl1pPr>
              <a:defRPr/>
            </a:lvl1pPr>
          </a:lstStyle>
          <a:p>
            <a:endParaRPr lang="fr-FR" altLang="fr-FR"/>
          </a:p>
        </p:txBody>
      </p:sp>
      <p:sp>
        <p:nvSpPr>
          <p:cNvPr id="8" name="Espace réservé du numéro de diapositive 7"/>
          <p:cNvSpPr>
            <a:spLocks noGrp="1"/>
          </p:cNvSpPr>
          <p:nvPr>
            <p:ph type="sldNum" sz="quarter" idx="12"/>
          </p:nvPr>
        </p:nvSpPr>
        <p:spPr>
          <a:xfrm>
            <a:off x="8737600" y="6248400"/>
            <a:ext cx="2844800" cy="457200"/>
          </a:xfrm>
        </p:spPr>
        <p:txBody>
          <a:bodyPr/>
          <a:lstStyle>
            <a:lvl1pPr>
              <a:defRPr/>
            </a:lvl1pPr>
          </a:lstStyle>
          <a:p>
            <a:fld id="{42A08F8D-EC1F-40E2-90A5-32237F2F967D}" type="slidenum">
              <a:rPr lang="fr-FR" altLang="fr-FR"/>
              <a:pPr/>
              <a:t>‹N°›</a:t>
            </a:fld>
            <a:endParaRPr lang="fr-FR" altLang="fr-FR"/>
          </a:p>
        </p:txBody>
      </p:sp>
    </p:spTree>
    <p:extLst>
      <p:ext uri="{BB962C8B-B14F-4D97-AF65-F5344CB8AC3E}">
        <p14:creationId xmlns:p14="http://schemas.microsoft.com/office/powerpoint/2010/main" val="2891710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511A0AD-BE80-4A84-B596-E380AE4A132A}" type="datetimeFigureOut">
              <a:rPr lang="fr-FR" smtClean="0"/>
              <a:t>30/01/2016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3D5138D-7043-49A0-8C67-3E11BD5CBE12}" type="slidenum">
              <a:rPr lang="fr-FR" smtClean="0"/>
              <a:t>‹N°›</a:t>
            </a:fld>
            <a:endParaRPr lang="fr-FR"/>
          </a:p>
        </p:txBody>
      </p:sp>
    </p:spTree>
    <p:extLst>
      <p:ext uri="{BB962C8B-B14F-4D97-AF65-F5344CB8AC3E}">
        <p14:creationId xmlns:p14="http://schemas.microsoft.com/office/powerpoint/2010/main" val="109754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511A0AD-BE80-4A84-B596-E380AE4A132A}" type="datetimeFigureOut">
              <a:rPr lang="fr-FR" smtClean="0"/>
              <a:t>30/01/2016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3D5138D-7043-49A0-8C67-3E11BD5CBE12}" type="slidenum">
              <a:rPr lang="fr-FR" smtClean="0"/>
              <a:t>‹N°›</a:t>
            </a:fld>
            <a:endParaRPr lang="fr-FR"/>
          </a:p>
        </p:txBody>
      </p:sp>
    </p:spTree>
    <p:extLst>
      <p:ext uri="{BB962C8B-B14F-4D97-AF65-F5344CB8AC3E}">
        <p14:creationId xmlns:p14="http://schemas.microsoft.com/office/powerpoint/2010/main" val="2445344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8511A0AD-BE80-4A84-B596-E380AE4A132A}" type="datetimeFigureOut">
              <a:rPr lang="fr-FR" smtClean="0"/>
              <a:t>30/01/2016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3D5138D-7043-49A0-8C67-3E11BD5CBE12}" type="slidenum">
              <a:rPr lang="fr-FR" smtClean="0"/>
              <a:t>‹N°›</a:t>
            </a:fld>
            <a:endParaRPr lang="fr-FR"/>
          </a:p>
        </p:txBody>
      </p:sp>
    </p:spTree>
    <p:extLst>
      <p:ext uri="{BB962C8B-B14F-4D97-AF65-F5344CB8AC3E}">
        <p14:creationId xmlns:p14="http://schemas.microsoft.com/office/powerpoint/2010/main" val="712218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8511A0AD-BE80-4A84-B596-E380AE4A132A}" type="datetimeFigureOut">
              <a:rPr lang="fr-FR" smtClean="0"/>
              <a:t>30/01/2016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3D5138D-7043-49A0-8C67-3E11BD5CBE12}" type="slidenum">
              <a:rPr lang="fr-FR" smtClean="0"/>
              <a:t>‹N°›</a:t>
            </a:fld>
            <a:endParaRPr lang="fr-FR"/>
          </a:p>
        </p:txBody>
      </p:sp>
    </p:spTree>
    <p:extLst>
      <p:ext uri="{BB962C8B-B14F-4D97-AF65-F5344CB8AC3E}">
        <p14:creationId xmlns:p14="http://schemas.microsoft.com/office/powerpoint/2010/main" val="4282113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8511A0AD-BE80-4A84-B596-E380AE4A132A}" type="datetimeFigureOut">
              <a:rPr lang="fr-FR" smtClean="0"/>
              <a:t>30/01/2016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3D5138D-7043-49A0-8C67-3E11BD5CBE12}" type="slidenum">
              <a:rPr lang="fr-FR" smtClean="0"/>
              <a:t>‹N°›</a:t>
            </a:fld>
            <a:endParaRPr lang="fr-FR"/>
          </a:p>
        </p:txBody>
      </p:sp>
    </p:spTree>
    <p:extLst>
      <p:ext uri="{BB962C8B-B14F-4D97-AF65-F5344CB8AC3E}">
        <p14:creationId xmlns:p14="http://schemas.microsoft.com/office/powerpoint/2010/main" val="306214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11A0AD-BE80-4A84-B596-E380AE4A132A}" type="datetimeFigureOut">
              <a:rPr lang="fr-FR" smtClean="0"/>
              <a:t>30/01/2016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3D5138D-7043-49A0-8C67-3E11BD5CBE12}" type="slidenum">
              <a:rPr lang="fr-FR" smtClean="0"/>
              <a:t>‹N°›</a:t>
            </a:fld>
            <a:endParaRPr lang="fr-FR"/>
          </a:p>
        </p:txBody>
      </p:sp>
    </p:spTree>
    <p:extLst>
      <p:ext uri="{BB962C8B-B14F-4D97-AF65-F5344CB8AC3E}">
        <p14:creationId xmlns:p14="http://schemas.microsoft.com/office/powerpoint/2010/main" val="2381759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8511A0AD-BE80-4A84-B596-E380AE4A132A}" type="datetimeFigureOut">
              <a:rPr lang="fr-FR" smtClean="0"/>
              <a:t>30/01/2016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3D5138D-7043-49A0-8C67-3E11BD5CBE12}" type="slidenum">
              <a:rPr lang="fr-FR" smtClean="0"/>
              <a:t>‹N°›</a:t>
            </a:fld>
            <a:endParaRPr lang="fr-FR"/>
          </a:p>
        </p:txBody>
      </p:sp>
    </p:spTree>
    <p:extLst>
      <p:ext uri="{BB962C8B-B14F-4D97-AF65-F5344CB8AC3E}">
        <p14:creationId xmlns:p14="http://schemas.microsoft.com/office/powerpoint/2010/main" val="1926362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8511A0AD-BE80-4A84-B596-E380AE4A132A}" type="datetimeFigureOut">
              <a:rPr lang="fr-FR" smtClean="0"/>
              <a:t>30/01/2016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3D5138D-7043-49A0-8C67-3E11BD5CBE12}" type="slidenum">
              <a:rPr lang="fr-FR" smtClean="0"/>
              <a:t>‹N°›</a:t>
            </a:fld>
            <a:endParaRPr lang="fr-FR"/>
          </a:p>
        </p:txBody>
      </p:sp>
    </p:spTree>
    <p:extLst>
      <p:ext uri="{BB962C8B-B14F-4D97-AF65-F5344CB8AC3E}">
        <p14:creationId xmlns:p14="http://schemas.microsoft.com/office/powerpoint/2010/main" val="327244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511A0AD-BE80-4A84-B596-E380AE4A132A}" type="datetimeFigureOut">
              <a:rPr lang="fr-FR" smtClean="0"/>
              <a:t>30/01/2016</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3D5138D-7043-49A0-8C67-3E11BD5CBE12}" type="slidenum">
              <a:rPr lang="fr-FR" smtClean="0"/>
              <a:t>‹N°›</a:t>
            </a:fld>
            <a:endParaRPr lang="fr-FR"/>
          </a:p>
        </p:txBody>
      </p:sp>
    </p:spTree>
    <p:extLst>
      <p:ext uri="{BB962C8B-B14F-4D97-AF65-F5344CB8AC3E}">
        <p14:creationId xmlns:p14="http://schemas.microsoft.com/office/powerpoint/2010/main" val="533106768"/>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 id="2147484089" r:id="rId12"/>
    <p:sldLayoutId id="2147484090" r:id="rId13"/>
    <p:sldLayoutId id="2147484091" r:id="rId14"/>
    <p:sldLayoutId id="2147484092" r:id="rId15"/>
    <p:sldLayoutId id="2147484093" r:id="rId16"/>
    <p:sldLayoutId id="2147484094" r:id="rId17"/>
    <p:sldLayoutId id="2147484095" r:id="rId18"/>
    <p:sldLayoutId id="2147484096" r:id="rId19"/>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i2.wp.com/www.pedicure-velizy.fr/wp-content/uploads/2015/07/orthonyxie.jpg" TargetMode="Externa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i1.wp.com/www.pedicure-velizy.fr/wp-content/uploads/2015/07/img_0835.jp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9.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12"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37.jpeg"/><Relationship Id="rId11" Type="http://schemas.openxmlformats.org/officeDocument/2006/relationships/image" Target="../media/image42.pn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7.xml"/><Relationship Id="rId5" Type="http://schemas.openxmlformats.org/officeDocument/2006/relationships/image" Target="../media/image53.jpeg"/><Relationship Id="rId4" Type="http://schemas.openxmlformats.org/officeDocument/2006/relationships/image" Target="../media/image52.jpeg"/></Relationships>
</file>

<file path=ppt/slides/_rels/slide2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9.xml"/><Relationship Id="rId5" Type="http://schemas.openxmlformats.org/officeDocument/2006/relationships/image" Target="../media/image61.png"/><Relationship Id="rId4" Type="http://schemas.openxmlformats.org/officeDocument/2006/relationships/image" Target="../media/image6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image" Target="../media/image62.jpeg"/><Relationship Id="rId1" Type="http://schemas.openxmlformats.org/officeDocument/2006/relationships/slideLayout" Target="../slideLayouts/slideLayout6.xml"/><Relationship Id="rId6" Type="http://schemas.openxmlformats.org/officeDocument/2006/relationships/image" Target="../media/image66.png"/><Relationship Id="rId5" Type="http://schemas.openxmlformats.org/officeDocument/2006/relationships/image" Target="../media/image65.jpeg"/><Relationship Id="rId4" Type="http://schemas.openxmlformats.org/officeDocument/2006/relationships/image" Target="../media/image64.png"/><Relationship Id="rId9" Type="http://schemas.openxmlformats.org/officeDocument/2006/relationships/image" Target="../media/image6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i2.wp.com/www.pedicure-velizy.fr/wp-content/uploads/2015/07/orthoplastie_2.jpg"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0685" y="549215"/>
            <a:ext cx="8596668" cy="779253"/>
          </a:xfrm>
        </p:spPr>
        <p:txBody>
          <a:bodyPr>
            <a:normAutofit fontScale="90000"/>
          </a:bodyPr>
          <a:lstStyle/>
          <a:p>
            <a:pPr algn="ctr"/>
            <a:r>
              <a:rPr lang="fr-FR" altLang="fr-FR" sz="4000" b="1" dirty="0" smtClean="0">
                <a:latin typeface="Times New Roman" panose="02020603050405020304" pitchFamily="18" charset="0"/>
              </a:rPr>
              <a:t>Pédicure - Podologue</a:t>
            </a:r>
            <a:r>
              <a:rPr lang="fr-FR" altLang="fr-FR" sz="2800" dirty="0">
                <a:latin typeface="Times New Roman" panose="02020603050405020304" pitchFamily="18" charset="0"/>
              </a:rPr>
              <a:t/>
            </a:r>
            <a:br>
              <a:rPr lang="fr-FR" altLang="fr-FR" sz="2800" dirty="0">
                <a:latin typeface="Times New Roman" panose="02020603050405020304" pitchFamily="18" charset="0"/>
              </a:rPr>
            </a:br>
            <a:endParaRPr lang="fr-FR" dirty="0"/>
          </a:p>
        </p:txBody>
      </p:sp>
      <p:sp>
        <p:nvSpPr>
          <p:cNvPr id="3" name="Espace réservé du contenu 2"/>
          <p:cNvSpPr>
            <a:spLocks noGrp="1"/>
          </p:cNvSpPr>
          <p:nvPr>
            <p:ph idx="1"/>
          </p:nvPr>
        </p:nvSpPr>
        <p:spPr/>
        <p:txBody>
          <a:bodyPr>
            <a:normAutofit/>
          </a:bodyPr>
          <a:lstStyle/>
          <a:p>
            <a:pPr marL="0" indent="0" eaLnBrk="0" hangingPunct="0">
              <a:buNone/>
            </a:pPr>
            <a:r>
              <a:rPr lang="fr-FR" altLang="fr-FR" sz="2000" dirty="0" smtClean="0">
                <a:latin typeface="Times New Roman" panose="02020603050405020304" pitchFamily="18" charset="0"/>
                <a:cs typeface="Times New Roman" panose="02020603050405020304" pitchFamily="18" charset="0"/>
              </a:rPr>
              <a:t>C’est une profession relativement jeune en constante évolution par les améliorations techniques (lutte contre la douleur, matériaux de confection d ’appareillage, plateau technique…)</a:t>
            </a:r>
          </a:p>
          <a:p>
            <a:pPr marL="0" indent="0" eaLnBrk="0" hangingPunct="0">
              <a:buNone/>
            </a:pPr>
            <a:r>
              <a:rPr lang="fr-FR" altLang="fr-FR" sz="2000" dirty="0" smtClean="0">
                <a:latin typeface="Times New Roman" panose="02020603050405020304" pitchFamily="18" charset="0"/>
                <a:cs typeface="Times New Roman" panose="02020603050405020304" pitchFamily="18" charset="0"/>
              </a:rPr>
              <a:t>Depuis le décret  juin 1985, le pédicure podologue peut :</a:t>
            </a:r>
          </a:p>
          <a:p>
            <a:pPr eaLnBrk="0" hangingPunct="0">
              <a:buFont typeface="Arial" panose="020B0604020202020204" pitchFamily="34" charset="0"/>
              <a:buChar char="•"/>
            </a:pPr>
            <a:r>
              <a:rPr lang="fr-FR" altLang="fr-FR" sz="2000" dirty="0" smtClean="0">
                <a:latin typeface="Times New Roman" panose="02020603050405020304" pitchFamily="18" charset="0"/>
                <a:cs typeface="Times New Roman" panose="02020603050405020304" pitchFamily="18" charset="0"/>
              </a:rPr>
              <a:t> faire des diagnostics.</a:t>
            </a:r>
          </a:p>
          <a:p>
            <a:pPr eaLnBrk="0" hangingPunct="0">
              <a:buFont typeface="Arial" panose="020B0604020202020204" pitchFamily="34" charset="0"/>
              <a:buChar char="•"/>
            </a:pPr>
            <a:r>
              <a:rPr lang="fr-FR" altLang="fr-FR" sz="2000" dirty="0" smtClean="0">
                <a:latin typeface="Times New Roman" panose="02020603050405020304" pitchFamily="18" charset="0"/>
                <a:cs typeface="Times New Roman" panose="02020603050405020304" pitchFamily="18" charset="0"/>
              </a:rPr>
              <a:t> traiter les affections épidermiques.</a:t>
            </a:r>
          </a:p>
          <a:p>
            <a:pPr eaLnBrk="0" hangingPunct="0">
              <a:buFont typeface="Arial" panose="020B0604020202020204" pitchFamily="34" charset="0"/>
              <a:buChar char="•"/>
            </a:pPr>
            <a:r>
              <a:rPr lang="fr-FR" altLang="fr-FR" sz="2000" dirty="0" smtClean="0">
                <a:latin typeface="Times New Roman" panose="02020603050405020304" pitchFamily="18" charset="0"/>
                <a:cs typeface="Times New Roman" panose="02020603050405020304" pitchFamily="18" charset="0"/>
              </a:rPr>
              <a:t> depuis le décret de </a:t>
            </a:r>
            <a:r>
              <a:rPr lang="fr-FR" altLang="fr-FR" sz="2000" dirty="0">
                <a:latin typeface="Times New Roman" panose="02020603050405020304" pitchFamily="18" charset="0"/>
                <a:cs typeface="Times New Roman" panose="02020603050405020304" pitchFamily="18" charset="0"/>
              </a:rPr>
              <a:t>juillet </a:t>
            </a:r>
            <a:r>
              <a:rPr lang="fr-FR" altLang="fr-FR" sz="2000" dirty="0" smtClean="0">
                <a:latin typeface="Times New Roman" panose="02020603050405020304" pitchFamily="18" charset="0"/>
                <a:cs typeface="Times New Roman" panose="02020603050405020304" pitchFamily="18" charset="0"/>
              </a:rPr>
              <a:t>2009, il peut prescrire des topiques à usage externe.</a:t>
            </a:r>
          </a:p>
          <a:p>
            <a:pPr eaLnBrk="0" hangingPunct="0">
              <a:buFont typeface="Arial" panose="020B0604020202020204" pitchFamily="34" charset="0"/>
              <a:buChar char="•"/>
            </a:pPr>
            <a:r>
              <a:rPr lang="fr-FR" altLang="fr-FR" sz="2000" dirty="0" smtClean="0">
                <a:latin typeface="Times New Roman" panose="02020603050405020304" pitchFamily="18" charset="0"/>
                <a:cs typeface="Times New Roman" panose="02020603050405020304" pitchFamily="18" charset="0"/>
              </a:rPr>
              <a:t> confection des appareillages comme les orthèses plantaires, les orthonyxies, les orthoplasties, les contentions nocturnes.</a:t>
            </a:r>
          </a:p>
          <a:p>
            <a:pPr>
              <a:buFont typeface="Arial" panose="020B0604020202020204" pitchFamily="34" charset="0"/>
              <a:buChar char="•"/>
            </a:pPr>
            <a:endParaRPr lang="fr-FR" sz="2000" dirty="0">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2"/>
          <a:stretch>
            <a:fillRect/>
          </a:stretch>
        </p:blipFill>
        <p:spPr>
          <a:xfrm>
            <a:off x="10361866" y="261668"/>
            <a:ext cx="1362075" cy="2133600"/>
          </a:xfrm>
          <a:prstGeom prst="rect">
            <a:avLst/>
          </a:prstGeom>
        </p:spPr>
      </p:pic>
    </p:spTree>
    <p:extLst>
      <p:ext uri="{BB962C8B-B14F-4D97-AF65-F5344CB8AC3E}">
        <p14:creationId xmlns:p14="http://schemas.microsoft.com/office/powerpoint/2010/main" val="541549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1104900" y="609600"/>
            <a:ext cx="7491413" cy="5432425"/>
          </a:xfrm>
        </p:spPr>
        <p:txBody>
          <a:bodyPr>
            <a:normAutofit/>
          </a:bodyPr>
          <a:lstStyle/>
          <a:p>
            <a:r>
              <a:rPr lang="fr-FR" sz="2000" b="1" u="sng" dirty="0">
                <a:latin typeface="Times New Roman" panose="02020603050405020304" pitchFamily="18" charset="0"/>
                <a:cs typeface="Times New Roman" panose="02020603050405020304" pitchFamily="18" charset="0"/>
              </a:rPr>
              <a:t>Les </a:t>
            </a:r>
            <a:r>
              <a:rPr lang="fr-FR" sz="2000" b="1" u="sng" dirty="0" smtClean="0">
                <a:latin typeface="Times New Roman" panose="02020603050405020304" pitchFamily="18" charset="0"/>
                <a:cs typeface="Times New Roman" panose="02020603050405020304" pitchFamily="18" charset="0"/>
              </a:rPr>
              <a:t>orthonyxies</a:t>
            </a:r>
            <a:endParaRPr lang="fr-FR" sz="2000" dirty="0" smtClean="0">
              <a:latin typeface="Times New Roman" panose="02020603050405020304" pitchFamily="18" charset="0"/>
              <a:cs typeface="Times New Roman" panose="02020603050405020304" pitchFamily="18" charset="0"/>
            </a:endParaRPr>
          </a:p>
          <a:p>
            <a:pPr marL="0" indent="0">
              <a:buNone/>
            </a:pPr>
            <a:endParaRPr lang="fr-FR" sz="2000" dirty="0" smtClean="0">
              <a:latin typeface="Times New Roman" panose="02020603050405020304" pitchFamily="18" charset="0"/>
              <a:cs typeface="Times New Roman" panose="02020603050405020304" pitchFamily="18" charset="0"/>
            </a:endParaRPr>
          </a:p>
          <a:p>
            <a:pPr marL="0" indent="0">
              <a:buNone/>
            </a:pPr>
            <a:r>
              <a:rPr lang="fr-FR" sz="2000" dirty="0" smtClean="0">
                <a:latin typeface="Times New Roman" panose="02020603050405020304" pitchFamily="18" charset="0"/>
                <a:cs typeface="Times New Roman" panose="02020603050405020304" pitchFamily="18" charset="0"/>
              </a:rPr>
              <a:t>Ce </a:t>
            </a:r>
            <a:r>
              <a:rPr lang="fr-FR" sz="2000" dirty="0">
                <a:latin typeface="Times New Roman" panose="02020603050405020304" pitchFamily="18" charset="0"/>
                <a:cs typeface="Times New Roman" panose="02020603050405020304" pitchFamily="18" charset="0"/>
              </a:rPr>
              <a:t>sont des appareillages fixés </a:t>
            </a:r>
            <a:r>
              <a:rPr lang="fr-FR" sz="2000" dirty="0" smtClean="0">
                <a:latin typeface="Times New Roman" panose="02020603050405020304" pitchFamily="18" charset="0"/>
                <a:cs typeface="Times New Roman" panose="02020603050405020304" pitchFamily="18" charset="0"/>
              </a:rPr>
              <a:t>sur </a:t>
            </a:r>
            <a:r>
              <a:rPr lang="fr-FR" sz="2000" dirty="0">
                <a:latin typeface="Times New Roman" panose="02020603050405020304" pitchFamily="18" charset="0"/>
                <a:cs typeface="Times New Roman" panose="02020603050405020304" pitchFamily="18" charset="0"/>
              </a:rPr>
              <a:t>l’ongle afin de corriger la courbure de l’ongle </a:t>
            </a:r>
            <a:r>
              <a:rPr lang="fr-FR" sz="2000" dirty="0" smtClean="0">
                <a:latin typeface="Times New Roman" panose="02020603050405020304" pitchFamily="18" charset="0"/>
                <a:cs typeface="Times New Roman" panose="02020603050405020304" pitchFamily="18" charset="0"/>
              </a:rPr>
              <a:t>notamment </a:t>
            </a:r>
            <a:r>
              <a:rPr lang="fr-FR" sz="2000" dirty="0">
                <a:latin typeface="Times New Roman" panose="02020603050405020304" pitchFamily="18" charset="0"/>
                <a:cs typeface="Times New Roman" panose="02020603050405020304" pitchFamily="18" charset="0"/>
              </a:rPr>
              <a:t>lorsque le patient présente des ongles incarnés.</a:t>
            </a:r>
          </a:p>
          <a:p>
            <a:pPr marL="0" indent="0">
              <a:buNone/>
            </a:pPr>
            <a:r>
              <a:rPr lang="fr-FR" sz="2000" dirty="0">
                <a:latin typeface="Times New Roman" panose="02020603050405020304" pitchFamily="18" charset="0"/>
                <a:cs typeface="Times New Roman" panose="02020603050405020304" pitchFamily="18" charset="0"/>
              </a:rPr>
              <a:t>L’</a:t>
            </a:r>
            <a:r>
              <a:rPr lang="fr-FR" sz="2000" dirty="0" err="1">
                <a:latin typeface="Times New Roman" panose="02020603050405020304" pitchFamily="18" charset="0"/>
                <a:cs typeface="Times New Roman" panose="02020603050405020304" pitchFamily="18" charset="0"/>
              </a:rPr>
              <a:t>orthonyxie</a:t>
            </a:r>
            <a:r>
              <a:rPr lang="fr-FR" sz="2000" dirty="0">
                <a:latin typeface="Times New Roman" panose="02020603050405020304" pitchFamily="18" charset="0"/>
                <a:cs typeface="Times New Roman" panose="02020603050405020304" pitchFamily="18" charset="0"/>
              </a:rPr>
              <a:t> est une orthèse fixée sur la face supérieure de l’ongle afin d’en modifier son rayon de courbure et de corriger une déformation. Elle vise à prévenir les conflits douloureux avec les bourrelets latéraux.</a:t>
            </a:r>
          </a:p>
          <a:p>
            <a:pPr marL="0" indent="0">
              <a:buNone/>
            </a:pPr>
            <a:endParaRPr lang="fr-FR" sz="2000" dirty="0">
              <a:latin typeface="Times New Roman" panose="02020603050405020304" pitchFamily="18" charset="0"/>
              <a:cs typeface="Times New Roman" panose="02020603050405020304" pitchFamily="18" charset="0"/>
            </a:endParaRPr>
          </a:p>
        </p:txBody>
      </p:sp>
      <p:pic>
        <p:nvPicPr>
          <p:cNvPr id="4" name="Image 3" descr="orthonyxi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724026" y="3951288"/>
            <a:ext cx="2628899" cy="1943100"/>
          </a:xfrm>
          <a:prstGeom prst="rect">
            <a:avLst/>
          </a:prstGeom>
          <a:noFill/>
          <a:ln>
            <a:noFill/>
          </a:ln>
        </p:spPr>
      </p:pic>
      <p:pic>
        <p:nvPicPr>
          <p:cNvPr id="5" name="Picture 15" descr="C:\WINDOWS\Bureau\ON.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4075" y="3951287"/>
            <a:ext cx="2590800"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567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1" y="0"/>
            <a:ext cx="9298546" cy="6858000"/>
          </a:xfrm>
        </p:spPr>
        <p:txBody>
          <a:bodyPr>
            <a:normAutofit/>
          </a:bodyPr>
          <a:lstStyle/>
          <a:p>
            <a:r>
              <a:rPr lang="fr-FR" sz="2000" b="1" u="sng" dirty="0" smtClean="0">
                <a:latin typeface="Times New Roman" panose="02020603050405020304" pitchFamily="18" charset="0"/>
                <a:cs typeface="Times New Roman" panose="02020603050405020304" pitchFamily="18" charset="0"/>
              </a:rPr>
              <a:t>Les </a:t>
            </a:r>
            <a:r>
              <a:rPr lang="fr-FR" sz="2000" b="1" u="sng" dirty="0">
                <a:latin typeface="Times New Roman" panose="02020603050405020304" pitchFamily="18" charset="0"/>
                <a:cs typeface="Times New Roman" panose="02020603050405020304" pitchFamily="18" charset="0"/>
              </a:rPr>
              <a:t>contentions nocturnes</a:t>
            </a:r>
            <a:endParaRPr lang="fr-FR" sz="2000" dirty="0">
              <a:latin typeface="Times New Roman" panose="02020603050405020304" pitchFamily="18" charset="0"/>
              <a:cs typeface="Times New Roman" panose="02020603050405020304" pitchFamily="18" charset="0"/>
            </a:endParaRPr>
          </a:p>
          <a:p>
            <a:pPr marL="0" indent="0">
              <a:buNone/>
            </a:pPr>
            <a:r>
              <a:rPr lang="fr-FR" sz="2000" dirty="0">
                <a:latin typeface="Times New Roman" panose="02020603050405020304" pitchFamily="18" charset="0"/>
                <a:cs typeface="Times New Roman" panose="02020603050405020304" pitchFamily="18" charset="0"/>
              </a:rPr>
              <a:t>Les contentions nocturnes </a:t>
            </a:r>
            <a:r>
              <a:rPr lang="fr-FR" sz="2000" dirty="0" smtClean="0">
                <a:latin typeface="Times New Roman" panose="02020603050405020304" pitchFamily="18" charset="0"/>
                <a:cs typeface="Times New Roman" panose="02020603050405020304" pitchFamily="18" charset="0"/>
              </a:rPr>
              <a:t>sont </a:t>
            </a:r>
            <a:r>
              <a:rPr lang="fr-FR" sz="2000" dirty="0">
                <a:latin typeface="Times New Roman" panose="02020603050405020304" pitchFamily="18" charset="0"/>
                <a:cs typeface="Times New Roman" panose="02020603050405020304" pitchFamily="18" charset="0"/>
              </a:rPr>
              <a:t>des attelles de posture, portées le plus souvent la nuit. Elles permettent de maintenir une position articulaire déterminée pendant un temps donné afin de soulager la douleur.</a:t>
            </a:r>
          </a:p>
          <a:p>
            <a:pPr marL="0" indent="0">
              <a:buNone/>
            </a:pPr>
            <a:r>
              <a:rPr lang="fr-FR" sz="2000" dirty="0" smtClean="0">
                <a:latin typeface="Times New Roman" panose="02020603050405020304" pitchFamily="18" charset="0"/>
                <a:cs typeface="Times New Roman" panose="02020603050405020304" pitchFamily="18" charset="0"/>
              </a:rPr>
              <a:t>La </a:t>
            </a:r>
            <a:r>
              <a:rPr lang="fr-FR" sz="2000" dirty="0">
                <a:latin typeface="Times New Roman" panose="02020603050405020304" pitchFamily="18" charset="0"/>
                <a:cs typeface="Times New Roman" panose="02020603050405020304" pitchFamily="18" charset="0"/>
              </a:rPr>
              <a:t>contention permet de limiter les douleurs articulaires et tissulaires. Elle permet également de ralentir le processus de déformation dans le temps dans le but de préserver le plus longtemps possible la mobilité articulaire en rééquilibrant les tensions autour de l’articulation.</a:t>
            </a:r>
          </a:p>
          <a:p>
            <a:pPr marL="0" indent="0">
              <a:buNone/>
            </a:pPr>
            <a:r>
              <a:rPr lang="fr-FR" sz="2000" dirty="0">
                <a:latin typeface="Times New Roman" panose="02020603050405020304" pitchFamily="18" charset="0"/>
                <a:cs typeface="Times New Roman" panose="02020603050405020304" pitchFamily="18" charset="0"/>
              </a:rPr>
              <a:t>Les indications sont l’ hallux-valgus, les orteils en griffe, les malpositions des orteils chez l’adulte et </a:t>
            </a:r>
            <a:r>
              <a:rPr lang="fr-FR" sz="2000" dirty="0" smtClean="0">
                <a:latin typeface="Times New Roman" panose="02020603050405020304" pitchFamily="18" charset="0"/>
                <a:cs typeface="Times New Roman" panose="02020603050405020304" pitchFamily="18" charset="0"/>
              </a:rPr>
              <a:t>l’enfant, certains </a:t>
            </a:r>
            <a:r>
              <a:rPr lang="fr-FR" sz="2000" dirty="0">
                <a:latin typeface="Times New Roman" panose="02020603050405020304" pitchFamily="18" charset="0"/>
                <a:cs typeface="Times New Roman" panose="02020603050405020304" pitchFamily="18" charset="0"/>
              </a:rPr>
              <a:t>rhumatismes </a:t>
            </a:r>
            <a:r>
              <a:rPr lang="fr-FR" sz="2000" dirty="0" smtClean="0">
                <a:latin typeface="Times New Roman" panose="02020603050405020304" pitchFamily="18" charset="0"/>
                <a:cs typeface="Times New Roman" panose="02020603050405020304" pitchFamily="18" charset="0"/>
              </a:rPr>
              <a:t>inflammatoires. </a:t>
            </a:r>
            <a:r>
              <a:rPr lang="fr-FR" sz="2000" dirty="0">
                <a:latin typeface="Times New Roman" panose="02020603050405020304" pitchFamily="18" charset="0"/>
                <a:cs typeface="Times New Roman" panose="02020603050405020304" pitchFamily="18" charset="0"/>
              </a:rPr>
              <a:t>La contention nocturne est alors à visée préventive et antalgique, elle place l’articulation douloureuse au </a:t>
            </a:r>
            <a:r>
              <a:rPr lang="fr-FR" sz="2000" dirty="0" smtClean="0">
                <a:latin typeface="Times New Roman" panose="02020603050405020304" pitchFamily="18" charset="0"/>
                <a:cs typeface="Times New Roman" panose="02020603050405020304" pitchFamily="18" charset="0"/>
              </a:rPr>
              <a:t>repos.</a:t>
            </a:r>
            <a:r>
              <a:rPr lang="fr-FR" sz="2000" dirty="0">
                <a:latin typeface="Times New Roman" panose="02020603050405020304" pitchFamily="18" charset="0"/>
                <a:cs typeface="Times New Roman" panose="02020603050405020304" pitchFamily="18" charset="0"/>
              </a:rPr>
              <a:t/>
            </a:r>
            <a:br>
              <a:rPr lang="fr-FR" sz="2000" dirty="0">
                <a:latin typeface="Times New Roman" panose="02020603050405020304" pitchFamily="18" charset="0"/>
                <a:cs typeface="Times New Roman" panose="02020603050405020304" pitchFamily="18" charset="0"/>
              </a:rPr>
            </a:br>
            <a:r>
              <a:rPr lang="fr-FR" sz="2000" dirty="0">
                <a:latin typeface="Times New Roman" panose="02020603050405020304" pitchFamily="18" charset="0"/>
                <a:cs typeface="Times New Roman" panose="02020603050405020304" pitchFamily="18" charset="0"/>
              </a:rPr>
              <a:t/>
            </a:r>
            <a:br>
              <a:rPr lang="fr-FR" sz="2000" dirty="0">
                <a:latin typeface="Times New Roman" panose="02020603050405020304" pitchFamily="18" charset="0"/>
                <a:cs typeface="Times New Roman" panose="02020603050405020304" pitchFamily="18" charset="0"/>
              </a:rPr>
            </a:br>
            <a:r>
              <a:rPr lang="fr-FR" sz="2000" dirty="0">
                <a:latin typeface="Times New Roman" panose="02020603050405020304" pitchFamily="18" charset="0"/>
                <a:cs typeface="Times New Roman" panose="02020603050405020304" pitchFamily="18" charset="0"/>
              </a:rPr>
              <a:t>L’objectif est de préserver l’articulation et sa mobilité.</a:t>
            </a:r>
          </a:p>
        </p:txBody>
      </p:sp>
      <p:pic>
        <p:nvPicPr>
          <p:cNvPr id="5" name="Image 4" descr="img_0835">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647742" y="4019162"/>
            <a:ext cx="1928364" cy="2725117"/>
          </a:xfrm>
          <a:prstGeom prst="rect">
            <a:avLst/>
          </a:prstGeom>
          <a:noFill/>
          <a:ln>
            <a:noFill/>
          </a:ln>
        </p:spPr>
      </p:pic>
    </p:spTree>
    <p:extLst>
      <p:ext uri="{BB962C8B-B14F-4D97-AF65-F5344CB8AC3E}">
        <p14:creationId xmlns:p14="http://schemas.microsoft.com/office/powerpoint/2010/main" val="3535741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276045"/>
            <a:ext cx="8596313" cy="724619"/>
          </a:xfrm>
        </p:spPr>
        <p:txBody>
          <a:bodyPr>
            <a:normAutofit/>
          </a:bodyPr>
          <a:lstStyle/>
          <a:p>
            <a:pPr algn="ctr"/>
            <a:r>
              <a:rPr lang="fr-FR" b="1" dirty="0" smtClean="0">
                <a:latin typeface="Times New Roman" panose="02020603050405020304" pitchFamily="18" charset="0"/>
                <a:cs typeface="Times New Roman" panose="02020603050405020304" pitchFamily="18" charset="0"/>
              </a:rPr>
              <a:t>La podologie</a:t>
            </a:r>
            <a:endParaRPr lang="fr-FR" b="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4294967295"/>
          </p:nvPr>
        </p:nvSpPr>
        <p:spPr>
          <a:xfrm>
            <a:off x="241540" y="1000664"/>
            <a:ext cx="10317192" cy="5666837"/>
          </a:xfrm>
        </p:spPr>
        <p:txBody>
          <a:bodyPr>
            <a:noAutofit/>
          </a:bodyPr>
          <a:lstStyle/>
          <a:p>
            <a:pPr marL="0" indent="0">
              <a:buNone/>
            </a:pPr>
            <a:r>
              <a:rPr lang="fr-FR" sz="2000" dirty="0" smtClean="0">
                <a:latin typeface="Times New Roman" panose="02020603050405020304" pitchFamily="18" charset="0"/>
                <a:cs typeface="Times New Roman" panose="02020603050405020304" pitchFamily="18" charset="0"/>
              </a:rPr>
              <a:t>La podologie correspond à l’étude des pieds et des membres inférieurs dans leur globalité tant en charge qu’en décharge, en statique qu’en dynamique.  </a:t>
            </a:r>
          </a:p>
          <a:p>
            <a:pPr marL="0" indent="0">
              <a:buNone/>
            </a:pPr>
            <a:r>
              <a:rPr lang="fr-FR" sz="2000" dirty="0" smtClean="0">
                <a:latin typeface="Times New Roman" panose="02020603050405020304" pitchFamily="18" charset="0"/>
                <a:cs typeface="Times New Roman" panose="02020603050405020304" pitchFamily="18" charset="0"/>
              </a:rPr>
              <a:t>Le pied est un organe complexe de 26 os, 33 articulations et plus de </a:t>
            </a:r>
            <a:r>
              <a:rPr lang="fr-FR" sz="2000" dirty="0" smtClean="0">
                <a:solidFill>
                  <a:schemeClr val="tx1"/>
                </a:solidFill>
                <a:latin typeface="Times New Roman" panose="02020603050405020304" pitchFamily="18" charset="0"/>
                <a:cs typeface="Times New Roman" panose="02020603050405020304" pitchFamily="18" charset="0"/>
              </a:rPr>
              <a:t>20 muscles </a:t>
            </a:r>
            <a:r>
              <a:rPr lang="fr-FR" sz="2000" dirty="0" smtClean="0">
                <a:latin typeface="Times New Roman" panose="02020603050405020304" pitchFamily="18" charset="0"/>
                <a:cs typeface="Times New Roman" panose="02020603050405020304" pitchFamily="18" charset="0"/>
              </a:rPr>
              <a:t>qui vont évoluer durant toute la vie. Durant la marche, chaque pied supporte successivement tout le poids du corps.</a:t>
            </a:r>
          </a:p>
          <a:p>
            <a:pPr marL="0" indent="0">
              <a:buNone/>
            </a:pPr>
            <a:r>
              <a:rPr lang="fr-FR" sz="2000" dirty="0" smtClean="0">
                <a:latin typeface="Times New Roman" panose="02020603050405020304" pitchFamily="18" charset="0"/>
                <a:cs typeface="Times New Roman" panose="02020603050405020304" pitchFamily="18" charset="0"/>
              </a:rPr>
              <a:t>La moindre déformation peut avoir des répercussions sur le pied mais aussi sur le membre inférieur voire même le rachis. </a:t>
            </a:r>
          </a:p>
          <a:p>
            <a:pPr marL="0" indent="0">
              <a:buNone/>
            </a:pPr>
            <a:endParaRPr lang="fr-FR" sz="2000" dirty="0" smtClean="0">
              <a:latin typeface="Times New Roman" panose="02020603050405020304" pitchFamily="18" charset="0"/>
              <a:cs typeface="Times New Roman" panose="02020603050405020304" pitchFamily="18" charset="0"/>
            </a:endParaRPr>
          </a:p>
          <a:p>
            <a:pPr marL="0" indent="0">
              <a:buNone/>
            </a:pPr>
            <a:r>
              <a:rPr lang="fr-FR" sz="2000" b="1" u="sng" dirty="0" smtClean="0">
                <a:latin typeface="Times New Roman" panose="02020603050405020304" pitchFamily="18" charset="0"/>
                <a:cs typeface="Times New Roman" panose="02020603050405020304" pitchFamily="18" charset="0"/>
              </a:rPr>
              <a:t>Chez l’enfant: </a:t>
            </a:r>
          </a:p>
          <a:p>
            <a:pPr marL="0" indent="0">
              <a:buNone/>
            </a:pPr>
            <a:r>
              <a:rPr lang="fr-FR" sz="2000" dirty="0" smtClean="0">
                <a:latin typeface="Times New Roman" panose="02020603050405020304" pitchFamily="18" charset="0"/>
                <a:cs typeface="Times New Roman" panose="02020603050405020304" pitchFamily="18" charset="0"/>
              </a:rPr>
              <a:t>Le podologue se doit de suivre l’enfant régulièrement, tout au long de sa croissance. Compte tenu des évolutions du pied à cet âge, l’orthèse plantaire sera renouvelée </a:t>
            </a:r>
            <a:r>
              <a:rPr lang="fr-FR" sz="2000" b="1" dirty="0" smtClean="0">
                <a:latin typeface="Times New Roman" panose="02020603050405020304" pitchFamily="18" charset="0"/>
                <a:cs typeface="Times New Roman" panose="02020603050405020304" pitchFamily="18" charset="0"/>
              </a:rPr>
              <a:t>tous les 6 mois </a:t>
            </a:r>
            <a:r>
              <a:rPr lang="fr-FR" sz="2000" dirty="0" smtClean="0">
                <a:latin typeface="Times New Roman" panose="02020603050405020304" pitchFamily="18" charset="0"/>
                <a:cs typeface="Times New Roman" panose="02020603050405020304" pitchFamily="18" charset="0"/>
              </a:rPr>
              <a:t>jusqu’à correction finale. </a:t>
            </a:r>
          </a:p>
          <a:p>
            <a:pPr marL="0" indent="0">
              <a:buNone/>
            </a:pPr>
            <a:r>
              <a:rPr lang="fr-FR" sz="2000" dirty="0" smtClean="0">
                <a:latin typeface="Times New Roman" panose="02020603050405020304" pitchFamily="18" charset="0"/>
                <a:cs typeface="Times New Roman" panose="02020603050405020304" pitchFamily="18" charset="0"/>
              </a:rPr>
              <a:t>Il </a:t>
            </a:r>
            <a:r>
              <a:rPr lang="fr-FR" sz="2000" dirty="0">
                <a:latin typeface="Times New Roman" panose="02020603050405020304" pitchFamily="18" charset="0"/>
                <a:cs typeface="Times New Roman" panose="02020603050405020304" pitchFamily="18" charset="0"/>
              </a:rPr>
              <a:t>est nécessaire de consulter, </a:t>
            </a:r>
            <a:r>
              <a:rPr lang="fr-FR" sz="2000" b="1" dirty="0">
                <a:latin typeface="Times New Roman" panose="02020603050405020304" pitchFamily="18" charset="0"/>
                <a:cs typeface="Times New Roman" panose="02020603050405020304" pitchFamily="18" charset="0"/>
              </a:rPr>
              <a:t>à partir de 5 ans</a:t>
            </a:r>
            <a:r>
              <a:rPr lang="fr-FR" sz="2000" dirty="0" smtClean="0">
                <a:latin typeface="Times New Roman" panose="02020603050405020304" pitchFamily="18" charset="0"/>
                <a:cs typeface="Times New Roman" panose="02020603050405020304" pitchFamily="18" charset="0"/>
              </a:rPr>
              <a:t>, voir même à partir de 3 ans, </a:t>
            </a:r>
            <a:r>
              <a:rPr lang="fr-FR" sz="2000" dirty="0">
                <a:latin typeface="Times New Roman" panose="02020603050405020304" pitchFamily="18" charset="0"/>
                <a:cs typeface="Times New Roman" panose="02020603050405020304" pitchFamily="18" charset="0"/>
              </a:rPr>
              <a:t>en cas de troubles de la marche, d’usure importante de la chaussure, de chutes répétées, ou de douleurs. </a:t>
            </a:r>
          </a:p>
          <a:p>
            <a:pPr marL="0" indent="0">
              <a:buNone/>
            </a:pPr>
            <a:r>
              <a:rPr lang="fr-FR" sz="2000" dirty="0" smtClean="0">
                <a:latin typeface="Times New Roman" panose="02020603050405020304" pitchFamily="18" charset="0"/>
                <a:cs typeface="Times New Roman" panose="02020603050405020304" pitchFamily="18" charset="0"/>
              </a:rPr>
              <a:t>Le podologue donnera également des conseils de chaussage, et rappellera qu’il n’est pas conseillé de porter quotidiennement des baskets.</a:t>
            </a:r>
          </a:p>
        </p:txBody>
      </p:sp>
    </p:spTree>
    <p:extLst>
      <p:ext uri="{BB962C8B-B14F-4D97-AF65-F5344CB8AC3E}">
        <p14:creationId xmlns:p14="http://schemas.microsoft.com/office/powerpoint/2010/main" val="3107425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800100" y="374904"/>
            <a:ext cx="8334375" cy="5206746"/>
          </a:xfrm>
        </p:spPr>
        <p:txBody>
          <a:bodyPr>
            <a:normAutofit/>
          </a:bodyPr>
          <a:lstStyle/>
          <a:p>
            <a:pPr marL="0" indent="0">
              <a:buNone/>
            </a:pPr>
            <a:r>
              <a:rPr lang="fr-FR" sz="3600" b="1" dirty="0" smtClean="0">
                <a:solidFill>
                  <a:srgbClr val="92D050"/>
                </a:solidFill>
                <a:latin typeface="Times New Roman" panose="02020603050405020304" pitchFamily="18" charset="0"/>
                <a:cs typeface="Times New Roman" panose="02020603050405020304" pitchFamily="18" charset="0"/>
              </a:rPr>
              <a:t>Chez l’enfant, l’adulte et le sportif:</a:t>
            </a:r>
          </a:p>
          <a:p>
            <a:pPr marL="0" indent="0">
              <a:buNone/>
            </a:pPr>
            <a:r>
              <a:rPr lang="fr-FR" sz="2300" dirty="0" smtClean="0"/>
              <a:t> </a:t>
            </a:r>
          </a:p>
          <a:p>
            <a:pPr marL="0" indent="0">
              <a:buNone/>
            </a:pPr>
            <a:r>
              <a:rPr lang="fr-FR" sz="2000" dirty="0" smtClean="0">
                <a:latin typeface="Times New Roman" panose="02020603050405020304" pitchFamily="18" charset="0"/>
                <a:cs typeface="Times New Roman" panose="02020603050405020304" pitchFamily="18" charset="0"/>
              </a:rPr>
              <a:t>L’orthèse plantaire ou semelle orthopédique, est destinée à corriger les troubles statiques et dynamiques observés, répartir harmonieusement les pressions, à envelopper et compenser les anomalies du pied, à corriger tous les déséquilibres statiques du pied en dessous de 20 mm et soulager les appuis plantaires.</a:t>
            </a:r>
          </a:p>
          <a:p>
            <a:pPr marL="0" indent="0">
              <a:buNone/>
            </a:pPr>
            <a:r>
              <a:rPr lang="fr-FR" sz="2000" dirty="0" smtClean="0">
                <a:latin typeface="Times New Roman" panose="02020603050405020304" pitchFamily="18" charset="0"/>
                <a:cs typeface="Times New Roman" panose="02020603050405020304" pitchFamily="18" charset="0"/>
              </a:rPr>
              <a:t>Suite au diagnostic posé après un bilan podologique (ou examen clinique), la réalisation d’une paire d’orthèses plantaires sur mesure pourra être envisagée</a:t>
            </a:r>
            <a:r>
              <a:rPr lang="fr-FR" sz="2000" dirty="0">
                <a:latin typeface="Times New Roman" panose="02020603050405020304" pitchFamily="18" charset="0"/>
                <a:cs typeface="Times New Roman" panose="02020603050405020304" pitchFamily="18" charset="0"/>
              </a:rPr>
              <a:t>. </a:t>
            </a:r>
            <a:endParaRPr lang="fr-FR" sz="2000" dirty="0" smtClean="0">
              <a:latin typeface="Times New Roman" panose="02020603050405020304" pitchFamily="18" charset="0"/>
              <a:cs typeface="Times New Roman" panose="02020603050405020304" pitchFamily="18" charset="0"/>
            </a:endParaRPr>
          </a:p>
        </p:txBody>
      </p:sp>
      <p:pic>
        <p:nvPicPr>
          <p:cNvPr id="2" name="Image 1"/>
          <p:cNvPicPr>
            <a:picLocks noChangeAspect="1"/>
          </p:cNvPicPr>
          <p:nvPr/>
        </p:nvPicPr>
        <p:blipFill>
          <a:blip r:embed="rId2"/>
          <a:stretch>
            <a:fillRect/>
          </a:stretch>
        </p:blipFill>
        <p:spPr>
          <a:xfrm>
            <a:off x="3587496" y="4019550"/>
            <a:ext cx="2438400" cy="1562100"/>
          </a:xfrm>
          <a:prstGeom prst="rect">
            <a:avLst/>
          </a:prstGeom>
        </p:spPr>
      </p:pic>
    </p:spTree>
    <p:extLst>
      <p:ext uri="{BB962C8B-B14F-4D97-AF65-F5344CB8AC3E}">
        <p14:creationId xmlns:p14="http://schemas.microsoft.com/office/powerpoint/2010/main" val="1660879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77334" y="609600"/>
            <a:ext cx="8596668" cy="684362"/>
          </a:xfrm>
        </p:spPr>
        <p:txBody>
          <a:bodyPr/>
          <a:lstStyle/>
          <a:p>
            <a:pPr algn="ctr"/>
            <a:r>
              <a:rPr lang="fr-FR" altLang="fr-FR" b="1" dirty="0" smtClean="0">
                <a:latin typeface="Times New Roman" panose="02020603050405020304" pitchFamily="18" charset="0"/>
                <a:cs typeface="Times New Roman" panose="02020603050405020304" pitchFamily="18" charset="0"/>
              </a:rPr>
              <a:t>L’examen clinique</a:t>
            </a:r>
            <a:endParaRPr lang="fr-FR" altLang="fr-FR" b="1" dirty="0">
              <a:latin typeface="Times New Roman" panose="02020603050405020304" pitchFamily="18" charset="0"/>
              <a:cs typeface="Times New Roman" panose="02020603050405020304" pitchFamily="18" charset="0"/>
            </a:endParaRPr>
          </a:p>
        </p:txBody>
      </p:sp>
      <p:sp>
        <p:nvSpPr>
          <p:cNvPr id="4099" name="Rectangle 3"/>
          <p:cNvSpPr>
            <a:spLocks noGrp="1" noChangeArrowheads="1"/>
          </p:cNvSpPr>
          <p:nvPr>
            <p:ph type="body" idx="1"/>
          </p:nvPr>
        </p:nvSpPr>
        <p:spPr>
          <a:xfrm>
            <a:off x="677334" y="1481072"/>
            <a:ext cx="8596668" cy="5009880"/>
          </a:xfrm>
        </p:spPr>
        <p:txBody>
          <a:bodyPr>
            <a:normAutofit fontScale="92500" lnSpcReduction="10000"/>
          </a:bodyPr>
          <a:lstStyle/>
          <a:p>
            <a:pPr marL="0" indent="0">
              <a:lnSpc>
                <a:spcPct val="90000"/>
              </a:lnSpc>
              <a:buNone/>
            </a:pPr>
            <a:r>
              <a:rPr lang="fr-FR" altLang="fr-FR" sz="2200" dirty="0" smtClean="0">
                <a:latin typeface="Times New Roman" panose="02020603050405020304" pitchFamily="18" charset="0"/>
                <a:cs typeface="Times New Roman" panose="02020603050405020304" pitchFamily="18" charset="0"/>
              </a:rPr>
              <a:t>Il est déterminé par :</a:t>
            </a:r>
          </a:p>
          <a:p>
            <a:pPr marL="0" indent="0">
              <a:lnSpc>
                <a:spcPct val="90000"/>
              </a:lnSpc>
              <a:buNone/>
            </a:pPr>
            <a:endParaRPr lang="fr-FR" altLang="fr-FR" sz="2200" dirty="0" smtClean="0">
              <a:latin typeface="Times New Roman" panose="02020603050405020304" pitchFamily="18" charset="0"/>
              <a:cs typeface="Times New Roman" panose="02020603050405020304" pitchFamily="18" charset="0"/>
            </a:endParaRPr>
          </a:p>
          <a:p>
            <a:pPr>
              <a:lnSpc>
                <a:spcPct val="90000"/>
              </a:lnSpc>
            </a:pPr>
            <a:r>
              <a:rPr lang="fr-FR" altLang="fr-FR" sz="2200" dirty="0" smtClean="0">
                <a:latin typeface="Times New Roman" panose="02020603050405020304" pitchFamily="18" charset="0"/>
                <a:cs typeface="Times New Roman" panose="02020603050405020304" pitchFamily="18" charset="0"/>
              </a:rPr>
              <a:t>Les motifs </a:t>
            </a:r>
            <a:r>
              <a:rPr lang="fr-FR" altLang="fr-FR" sz="2200" dirty="0">
                <a:latin typeface="Times New Roman" panose="02020603050405020304" pitchFamily="18" charset="0"/>
                <a:cs typeface="Times New Roman" panose="02020603050405020304" pitchFamily="18" charset="0"/>
              </a:rPr>
              <a:t>de consultation</a:t>
            </a:r>
          </a:p>
          <a:p>
            <a:pPr>
              <a:lnSpc>
                <a:spcPct val="90000"/>
              </a:lnSpc>
            </a:pPr>
            <a:r>
              <a:rPr lang="fr-FR" altLang="fr-FR" sz="2200" dirty="0" smtClean="0">
                <a:latin typeface="Times New Roman" panose="02020603050405020304" pitchFamily="18" charset="0"/>
                <a:cs typeface="Times New Roman" panose="02020603050405020304" pitchFamily="18" charset="0"/>
              </a:rPr>
              <a:t>Les examens complémentaires (radios, échographies…)</a:t>
            </a:r>
            <a:endParaRPr lang="fr-FR" altLang="fr-FR" sz="2200" dirty="0">
              <a:latin typeface="Times New Roman" panose="02020603050405020304" pitchFamily="18" charset="0"/>
              <a:cs typeface="Times New Roman" panose="02020603050405020304" pitchFamily="18" charset="0"/>
            </a:endParaRPr>
          </a:p>
          <a:p>
            <a:pPr>
              <a:lnSpc>
                <a:spcPct val="90000"/>
              </a:lnSpc>
            </a:pPr>
            <a:r>
              <a:rPr lang="fr-FR" altLang="fr-FR" sz="2200" dirty="0" smtClean="0">
                <a:latin typeface="Times New Roman" panose="02020603050405020304" pitchFamily="18" charset="0"/>
                <a:cs typeface="Times New Roman" panose="02020603050405020304" pitchFamily="18" charset="0"/>
              </a:rPr>
              <a:t>L’évaluation vasculaire, articulaire, musculaire</a:t>
            </a:r>
          </a:p>
          <a:p>
            <a:pPr>
              <a:lnSpc>
                <a:spcPct val="90000"/>
              </a:lnSpc>
            </a:pPr>
            <a:r>
              <a:rPr lang="fr-FR" altLang="fr-FR" sz="2200" dirty="0" smtClean="0">
                <a:latin typeface="Times New Roman" panose="02020603050405020304" pitchFamily="18" charset="0"/>
                <a:cs typeface="Times New Roman" panose="02020603050405020304" pitchFamily="18" charset="0"/>
              </a:rPr>
              <a:t>La statique </a:t>
            </a:r>
            <a:r>
              <a:rPr lang="fr-FR" altLang="fr-FR" sz="2200" dirty="0">
                <a:latin typeface="Times New Roman" panose="02020603050405020304" pitchFamily="18" charset="0"/>
                <a:cs typeface="Times New Roman" panose="02020603050405020304" pitchFamily="18" charset="0"/>
              </a:rPr>
              <a:t>en charge uni et bipodale</a:t>
            </a:r>
          </a:p>
          <a:p>
            <a:pPr>
              <a:lnSpc>
                <a:spcPct val="90000"/>
              </a:lnSpc>
            </a:pPr>
            <a:r>
              <a:rPr lang="fr-FR" altLang="fr-FR" sz="2200" dirty="0" smtClean="0">
                <a:latin typeface="Times New Roman" panose="02020603050405020304" pitchFamily="18" charset="0"/>
                <a:cs typeface="Times New Roman" panose="02020603050405020304" pitchFamily="18" charset="0"/>
              </a:rPr>
              <a:t>Le bilan </a:t>
            </a:r>
            <a:r>
              <a:rPr lang="fr-FR" altLang="fr-FR" sz="2200" dirty="0">
                <a:latin typeface="Times New Roman" panose="02020603050405020304" pitchFamily="18" charset="0"/>
                <a:cs typeface="Times New Roman" panose="02020603050405020304" pitchFamily="18" charset="0"/>
              </a:rPr>
              <a:t>morphostatique </a:t>
            </a:r>
            <a:r>
              <a:rPr lang="fr-FR" altLang="fr-FR" sz="2200" dirty="0" smtClean="0">
                <a:latin typeface="Times New Roman" panose="02020603050405020304" pitchFamily="18" charset="0"/>
                <a:cs typeface="Times New Roman" panose="02020603050405020304" pitchFamily="18" charset="0"/>
              </a:rPr>
              <a:t>et biomécanique des genoux, de la  hanche, du dos…</a:t>
            </a:r>
            <a:endParaRPr lang="fr-FR" altLang="fr-FR" sz="2200" dirty="0">
              <a:latin typeface="Times New Roman" panose="02020603050405020304" pitchFamily="18" charset="0"/>
              <a:cs typeface="Times New Roman" panose="02020603050405020304" pitchFamily="18" charset="0"/>
            </a:endParaRPr>
          </a:p>
          <a:p>
            <a:pPr>
              <a:lnSpc>
                <a:spcPct val="90000"/>
              </a:lnSpc>
            </a:pPr>
            <a:r>
              <a:rPr lang="fr-FR" altLang="fr-FR" sz="2200" dirty="0" smtClean="0">
                <a:latin typeface="Times New Roman" panose="02020603050405020304" pitchFamily="18" charset="0"/>
                <a:cs typeface="Times New Roman" panose="02020603050405020304" pitchFamily="18" charset="0"/>
              </a:rPr>
              <a:t>De l’étude </a:t>
            </a:r>
            <a:r>
              <a:rPr lang="fr-FR" altLang="fr-FR" sz="2200" dirty="0">
                <a:latin typeface="Times New Roman" panose="02020603050405020304" pitchFamily="18" charset="0"/>
                <a:cs typeface="Times New Roman" panose="02020603050405020304" pitchFamily="18" charset="0"/>
              </a:rPr>
              <a:t>dynamique</a:t>
            </a:r>
          </a:p>
          <a:p>
            <a:pPr>
              <a:lnSpc>
                <a:spcPct val="90000"/>
              </a:lnSpc>
            </a:pPr>
            <a:r>
              <a:rPr lang="fr-FR" altLang="fr-FR" sz="2200" dirty="0" smtClean="0">
                <a:latin typeface="Times New Roman" panose="02020603050405020304" pitchFamily="18" charset="0"/>
                <a:cs typeface="Times New Roman" panose="02020603050405020304" pitchFamily="18" charset="0"/>
              </a:rPr>
              <a:t>Des chaussures</a:t>
            </a:r>
          </a:p>
          <a:p>
            <a:pPr>
              <a:lnSpc>
                <a:spcPct val="90000"/>
              </a:lnSpc>
            </a:pPr>
            <a:endParaRPr lang="fr-FR" altLang="fr-FR" sz="2200" dirty="0" smtClean="0">
              <a:latin typeface="Times New Roman" panose="02020603050405020304" pitchFamily="18" charset="0"/>
              <a:cs typeface="Times New Roman" panose="02020603050405020304" pitchFamily="18" charset="0"/>
            </a:endParaRPr>
          </a:p>
          <a:p>
            <a:pPr marL="0" indent="0">
              <a:lnSpc>
                <a:spcPct val="90000"/>
              </a:lnSpc>
              <a:buNone/>
            </a:pPr>
            <a:r>
              <a:rPr lang="fr-FR" altLang="fr-FR" sz="2200" dirty="0" smtClean="0">
                <a:latin typeface="Times New Roman" panose="02020603050405020304" pitchFamily="18" charset="0"/>
                <a:cs typeface="Times New Roman" panose="02020603050405020304" pitchFamily="18" charset="0"/>
              </a:rPr>
              <a:t>Cet examen définit la réalisation (ou non) de semelles orthopédiques ainsi que l’orientation du patient vers d’autres professionnels de santé (médecin, rhumatologue, chirurgien orthopédique, phlébologue, psychomotricienne, kinésithérapeute, ostéopathe etc…)</a:t>
            </a:r>
            <a:endParaRPr lang="fr-FR" altLang="fr-FR" sz="2000" dirty="0">
              <a:latin typeface="Times New Roman" panose="02020603050405020304" pitchFamily="18" charset="0"/>
              <a:cs typeface="Times New Roman" panose="02020603050405020304" pitchFamily="18" charset="0"/>
            </a:endParaRPr>
          </a:p>
          <a:p>
            <a:pPr>
              <a:lnSpc>
                <a:spcPct val="90000"/>
              </a:lnSpc>
            </a:pPr>
            <a:endParaRPr lang="fr-FR" altLang="fr-FR" sz="2000" dirty="0">
              <a:latin typeface="Times New Roman" panose="02020603050405020304" pitchFamily="18" charset="0"/>
              <a:cs typeface="Times New Roman" panose="02020603050405020304" pitchFamily="18" charset="0"/>
            </a:endParaRPr>
          </a:p>
        </p:txBody>
      </p:sp>
      <p:pic>
        <p:nvPicPr>
          <p:cNvPr id="2" name="Image 1"/>
          <p:cNvPicPr>
            <a:picLocks noChangeAspect="1"/>
          </p:cNvPicPr>
          <p:nvPr/>
        </p:nvPicPr>
        <p:blipFill>
          <a:blip r:embed="rId2"/>
          <a:stretch>
            <a:fillRect/>
          </a:stretch>
        </p:blipFill>
        <p:spPr>
          <a:xfrm>
            <a:off x="10424160" y="609600"/>
            <a:ext cx="1380744" cy="1530096"/>
          </a:xfrm>
          <a:prstGeom prst="rect">
            <a:avLst/>
          </a:prstGeom>
        </p:spPr>
      </p:pic>
      <p:pic>
        <p:nvPicPr>
          <p:cNvPr id="3" name="Image 2"/>
          <p:cNvPicPr>
            <a:picLocks noChangeAspect="1"/>
          </p:cNvPicPr>
          <p:nvPr/>
        </p:nvPicPr>
        <p:blipFill>
          <a:blip r:embed="rId3"/>
          <a:stretch>
            <a:fillRect/>
          </a:stretch>
        </p:blipFill>
        <p:spPr>
          <a:xfrm>
            <a:off x="10190607" y="4188904"/>
            <a:ext cx="1847850" cy="2466975"/>
          </a:xfrm>
          <a:prstGeom prst="rect">
            <a:avLst/>
          </a:prstGeom>
        </p:spPr>
      </p:pic>
    </p:spTree>
    <p:extLst>
      <p:ext uri="{BB962C8B-B14F-4D97-AF65-F5344CB8AC3E}">
        <p14:creationId xmlns:p14="http://schemas.microsoft.com/office/powerpoint/2010/main" val="4193711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612474" y="94891"/>
            <a:ext cx="9503075" cy="6353533"/>
          </a:xfrm>
        </p:spPr>
        <p:txBody>
          <a:bodyPr>
            <a:normAutofit/>
          </a:bodyPr>
          <a:lstStyle/>
          <a:p>
            <a:pPr>
              <a:buFont typeface="Arial" panose="020B0604020202020204" pitchFamily="34" charset="0"/>
              <a:buChar char="•"/>
            </a:pPr>
            <a:endParaRPr lang="fr-FR" sz="1300" dirty="0" smtClean="0"/>
          </a:p>
          <a:p>
            <a:pPr marL="0" indent="0">
              <a:buNone/>
            </a:pPr>
            <a:r>
              <a:rPr lang="fr-FR" sz="2000" dirty="0">
                <a:latin typeface="Times New Roman" panose="02020603050405020304" pitchFamily="18" charset="0"/>
                <a:cs typeface="Times New Roman" panose="02020603050405020304" pitchFamily="18" charset="0"/>
              </a:rPr>
              <a:t>Les orthèses plantaires peuvent ainsi soulager tous types de pathologies telles que </a:t>
            </a:r>
            <a:r>
              <a:rPr lang="fr-FR" sz="2000" dirty="0" smtClean="0">
                <a:latin typeface="Times New Roman" panose="02020603050405020304" pitchFamily="18" charset="0"/>
                <a:cs typeface="Times New Roman" panose="02020603050405020304" pitchFamily="18" charset="0"/>
              </a:rPr>
              <a:t>:</a:t>
            </a:r>
            <a:r>
              <a:rPr lang="fr-FR" sz="2000" dirty="0">
                <a:latin typeface="Times New Roman" panose="02020603050405020304" pitchFamily="18" charset="0"/>
                <a:cs typeface="Times New Roman" panose="02020603050405020304" pitchFamily="18" charset="0"/>
              </a:rPr>
              <a:t>	</a:t>
            </a:r>
          </a:p>
          <a:p>
            <a:pPr>
              <a:buFont typeface="Arial" panose="020B0604020202020204" pitchFamily="34" charset="0"/>
              <a:buChar char="•"/>
            </a:pPr>
            <a:endParaRPr lang="fr-FR" sz="2000" dirty="0">
              <a:latin typeface="Times New Roman" panose="02020603050405020304" pitchFamily="18" charset="0"/>
              <a:cs typeface="Times New Roman" panose="02020603050405020304" pitchFamily="18" charset="0"/>
            </a:endParaRPr>
          </a:p>
          <a:p>
            <a:r>
              <a:rPr lang="fr-FR" sz="2000" dirty="0" smtClean="0">
                <a:latin typeface="Times New Roman" panose="02020603050405020304" pitchFamily="18" charset="0"/>
                <a:cs typeface="Times New Roman" panose="02020603050405020304" pitchFamily="18" charset="0"/>
              </a:rPr>
              <a:t>Les aponévrosites plantaires avec épine calcanéenne.</a:t>
            </a:r>
          </a:p>
          <a:p>
            <a:r>
              <a:rPr lang="fr-FR" sz="2000" dirty="0" smtClean="0">
                <a:latin typeface="Times New Roman" panose="02020603050405020304" pitchFamily="18" charset="0"/>
                <a:cs typeface="Times New Roman" panose="02020603050405020304" pitchFamily="18" charset="0"/>
              </a:rPr>
              <a:t>Les Hallux rigidus.</a:t>
            </a:r>
          </a:p>
          <a:p>
            <a:r>
              <a:rPr lang="fr-FR" sz="2000" dirty="0" smtClean="0">
                <a:latin typeface="Times New Roman" panose="02020603050405020304" pitchFamily="18" charset="0"/>
                <a:cs typeface="Times New Roman" panose="02020603050405020304" pitchFamily="18" charset="0"/>
              </a:rPr>
              <a:t>Les inégalités de longueur du membre inférieur.</a:t>
            </a:r>
          </a:p>
          <a:p>
            <a:r>
              <a:rPr lang="fr-FR" sz="2000" dirty="0" smtClean="0">
                <a:latin typeface="Times New Roman" panose="02020603050405020304" pitchFamily="18" charset="0"/>
                <a:cs typeface="Times New Roman" panose="02020603050405020304" pitchFamily="18" charset="0"/>
              </a:rPr>
              <a:t>Les névromes de Morton.</a:t>
            </a:r>
          </a:p>
          <a:p>
            <a:r>
              <a:rPr lang="fr-FR" sz="2000" dirty="0" smtClean="0">
                <a:latin typeface="Times New Roman" panose="02020603050405020304" pitchFamily="18" charset="0"/>
                <a:cs typeface="Times New Roman" panose="02020603050405020304" pitchFamily="18" charset="0"/>
              </a:rPr>
              <a:t>Les périostites tibiales : syndrome de surmenage micro traumatique situé sur la crête tibiale.</a:t>
            </a:r>
          </a:p>
          <a:p>
            <a:r>
              <a:rPr lang="fr-FR" sz="2000" dirty="0" smtClean="0">
                <a:latin typeface="Times New Roman" panose="02020603050405020304" pitchFamily="18" charset="0"/>
                <a:cs typeface="Times New Roman" panose="02020603050405020304" pitchFamily="18" charset="0"/>
              </a:rPr>
              <a:t>Les sésamoïdopathies.</a:t>
            </a:r>
          </a:p>
          <a:p>
            <a:r>
              <a:rPr lang="fr-FR" sz="2000" dirty="0" smtClean="0">
                <a:latin typeface="Times New Roman" panose="02020603050405020304" pitchFamily="18" charset="0"/>
                <a:cs typeface="Times New Roman" panose="02020603050405020304" pitchFamily="18" charset="0"/>
              </a:rPr>
              <a:t>Les syndromes canalaires par compression d’un nerf.</a:t>
            </a:r>
          </a:p>
          <a:p>
            <a:r>
              <a:rPr lang="fr-FR" sz="2000" dirty="0" smtClean="0">
                <a:latin typeface="Times New Roman" panose="02020603050405020304" pitchFamily="18" charset="0"/>
                <a:cs typeface="Times New Roman" panose="02020603050405020304" pitchFamily="18" charset="0"/>
              </a:rPr>
              <a:t>Les entorses de chevilles, et genoux.</a:t>
            </a:r>
          </a:p>
          <a:p>
            <a:r>
              <a:rPr lang="fr-FR" sz="2000" dirty="0" smtClean="0">
                <a:latin typeface="Times New Roman" panose="02020603050405020304" pitchFamily="18" charset="0"/>
                <a:cs typeface="Times New Roman" panose="02020603050405020304" pitchFamily="18" charset="0"/>
              </a:rPr>
              <a:t>Les syndromes du sinus du tarse par « entorses à répétition ».</a:t>
            </a:r>
          </a:p>
          <a:p>
            <a:r>
              <a:rPr lang="fr-FR" sz="2000" dirty="0" smtClean="0">
                <a:latin typeface="Times New Roman" panose="02020603050405020304" pitchFamily="18" charset="0"/>
                <a:cs typeface="Times New Roman" panose="02020603050405020304" pitchFamily="18" charset="0"/>
              </a:rPr>
              <a:t>Les talonnades ou talalgies plantaires.</a:t>
            </a:r>
          </a:p>
          <a:p>
            <a:endParaRPr lang="fr-FR" sz="2000" dirty="0"/>
          </a:p>
        </p:txBody>
      </p:sp>
      <p:pic>
        <p:nvPicPr>
          <p:cNvPr id="4" name="Picture 4" descr="IMG_04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8595359" y="3648582"/>
            <a:ext cx="2555479" cy="27338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45422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8033" y="631065"/>
            <a:ext cx="9195515" cy="4257576"/>
          </a:xfrm>
          <a:prstGeom prst="rect">
            <a:avLst/>
          </a:prstGeom>
        </p:spPr>
        <p:txBody>
          <a:bodyPr wrap="square">
            <a:spAutoFit/>
          </a:bodyPr>
          <a:lstStyle/>
          <a:p>
            <a:pPr marL="342900" lvl="0" indent="-342900" defTabSz="457200">
              <a:spcBef>
                <a:spcPts val="1000"/>
              </a:spcBef>
              <a:buClr>
                <a:srgbClr val="90C226"/>
              </a:buClr>
              <a:buSzPct val="80000"/>
              <a:buFont typeface="Wingdings 3" charset="2"/>
              <a:buChar char=""/>
            </a:pPr>
            <a:endParaRPr lang="fr-FR" sz="1400" dirty="0">
              <a:solidFill>
                <a:prstClr val="black">
                  <a:lumMod val="75000"/>
                  <a:lumOff val="25000"/>
                </a:prstClr>
              </a:solidFill>
              <a:latin typeface="Times New Roman" panose="02020603050405020304" pitchFamily="18" charset="0"/>
              <a:cs typeface="Times New Roman" panose="02020603050405020304" pitchFamily="18" charset="0"/>
            </a:endParaRPr>
          </a:p>
          <a:p>
            <a:pPr marL="342900" lvl="0" indent="-342900" defTabSz="457200">
              <a:spcBef>
                <a:spcPts val="1000"/>
              </a:spcBef>
              <a:buClr>
                <a:srgbClr val="90C226"/>
              </a:buClr>
              <a:buSzPct val="80000"/>
              <a:buFont typeface="Wingdings 3" charset="2"/>
              <a:buChar char=""/>
            </a:pPr>
            <a:r>
              <a:rPr lang="fr-FR" sz="2000" dirty="0" smtClean="0">
                <a:latin typeface="Times New Roman" panose="02020603050405020304" pitchFamily="18" charset="0"/>
                <a:cs typeface="Times New Roman" panose="02020603050405020304" pitchFamily="18" charset="0"/>
              </a:rPr>
              <a:t>Les ostéodystrophies </a:t>
            </a:r>
            <a:r>
              <a:rPr lang="fr-FR" sz="2000" dirty="0">
                <a:latin typeface="Times New Roman" panose="02020603050405020304" pitchFamily="18" charset="0"/>
                <a:cs typeface="Times New Roman" panose="02020603050405020304" pitchFamily="18" charset="0"/>
              </a:rPr>
              <a:t>de l’enfant : chez l’enfant sportif entre 8 et 12 ans, c’est la lésion d’un noyau de croissance osseuse par hyper sollicitation mécanique, provoquant une douleur et une boiterie selon la localisation osseuse : </a:t>
            </a:r>
            <a:endParaRPr lang="fr-FR" sz="2000" dirty="0" smtClean="0">
              <a:latin typeface="Times New Roman" panose="02020603050405020304" pitchFamily="18" charset="0"/>
              <a:cs typeface="Times New Roman" panose="02020603050405020304" pitchFamily="18" charset="0"/>
            </a:endParaRPr>
          </a:p>
          <a:p>
            <a:pPr marL="342900" lvl="0" indent="-342900" defTabSz="457200">
              <a:spcBef>
                <a:spcPts val="1000"/>
              </a:spcBef>
              <a:buClr>
                <a:srgbClr val="90C226"/>
              </a:buClr>
              <a:buSzPct val="80000"/>
              <a:buFont typeface="Wingdings 3" charset="2"/>
              <a:buChar char=""/>
            </a:pPr>
            <a:endParaRPr lang="fr-FR" sz="2000"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                         -     Les maladies de Sever : talon</a:t>
            </a:r>
          </a:p>
          <a:p>
            <a:r>
              <a:rPr lang="fr-FR" sz="2000" dirty="0">
                <a:latin typeface="Times New Roman" panose="02020603050405020304" pitchFamily="18" charset="0"/>
                <a:cs typeface="Times New Roman" panose="02020603050405020304" pitchFamily="18" charset="0"/>
              </a:rPr>
              <a:t>                         -     Les maladies de Köhler-mouchet : sommet de la voûte plantaire </a:t>
            </a:r>
          </a:p>
          <a:p>
            <a:r>
              <a:rPr lang="fr-FR" sz="2000" dirty="0">
                <a:latin typeface="Times New Roman" panose="02020603050405020304" pitchFamily="18" charset="0"/>
                <a:cs typeface="Times New Roman" panose="02020603050405020304" pitchFamily="18" charset="0"/>
              </a:rPr>
              <a:t>                         -     Les maladies de Freiberg : 2ème </a:t>
            </a:r>
            <a:r>
              <a:rPr lang="fr-FR" sz="2000" dirty="0" smtClean="0">
                <a:latin typeface="Times New Roman" panose="02020603050405020304" pitchFamily="18" charset="0"/>
                <a:cs typeface="Times New Roman" panose="02020603050405020304" pitchFamily="18" charset="0"/>
              </a:rPr>
              <a:t>métatarsien</a:t>
            </a:r>
          </a:p>
          <a:p>
            <a:r>
              <a:rPr lang="fr-FR" sz="2000" dirty="0" smtClean="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rPr>
              <a:t>    Les </a:t>
            </a:r>
            <a:r>
              <a:rPr lang="fr-FR" sz="2000" dirty="0">
                <a:latin typeface="Times New Roman" panose="02020603050405020304" pitchFamily="18" charset="0"/>
                <a:cs typeface="Times New Roman" panose="02020603050405020304" pitchFamily="18" charset="0"/>
              </a:rPr>
              <a:t>maladies de Renander : sésamoïde du 1er orteil</a:t>
            </a:r>
          </a:p>
          <a:p>
            <a:r>
              <a:rPr lang="fr-FR" sz="2000" dirty="0">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rPr>
              <a:t>    Les </a:t>
            </a:r>
            <a:r>
              <a:rPr lang="fr-FR" sz="2000" dirty="0">
                <a:latin typeface="Times New Roman" panose="02020603050405020304" pitchFamily="18" charset="0"/>
                <a:cs typeface="Times New Roman" panose="02020603050405020304" pitchFamily="18" charset="0"/>
              </a:rPr>
              <a:t>maladies d’</a:t>
            </a:r>
            <a:r>
              <a:rPr lang="fr-FR" sz="2000" dirty="0" err="1">
                <a:latin typeface="Times New Roman" panose="02020603050405020304" pitchFamily="18" charset="0"/>
                <a:cs typeface="Times New Roman" panose="02020603050405020304" pitchFamily="18" charset="0"/>
              </a:rPr>
              <a:t>Osgood-schlatter</a:t>
            </a:r>
            <a:r>
              <a:rPr lang="fr-FR" sz="2000" dirty="0">
                <a:latin typeface="Times New Roman" panose="02020603050405020304" pitchFamily="18" charset="0"/>
                <a:cs typeface="Times New Roman" panose="02020603050405020304" pitchFamily="18" charset="0"/>
              </a:rPr>
              <a:t> : genoux</a:t>
            </a:r>
          </a:p>
          <a:p>
            <a:r>
              <a:rPr lang="fr-FR" sz="2000" dirty="0">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rPr>
              <a:t>    Les </a:t>
            </a:r>
            <a:r>
              <a:rPr lang="fr-FR" sz="2000" dirty="0">
                <a:latin typeface="Times New Roman" panose="02020603050405020304" pitchFamily="18" charset="0"/>
                <a:cs typeface="Times New Roman" panose="02020603050405020304" pitchFamily="18" charset="0"/>
              </a:rPr>
              <a:t>maladies de Scheuermann : rachis </a:t>
            </a:r>
          </a:p>
          <a:p>
            <a:endParaRPr lang="fr-FR" sz="2000" dirty="0">
              <a:latin typeface="Times New Roman" panose="02020603050405020304" pitchFamily="18" charset="0"/>
              <a:cs typeface="Times New Roman" panose="02020603050405020304" pitchFamily="18" charset="0"/>
            </a:endParaRPr>
          </a:p>
          <a:p>
            <a:endParaRPr lang="fr-FR" sz="2000" dirty="0">
              <a:latin typeface="Times New Roman" panose="02020603050405020304" pitchFamily="18" charset="0"/>
              <a:cs typeface="Times New Roman" panose="02020603050405020304" pitchFamily="18" charset="0"/>
            </a:endParaRPr>
          </a:p>
        </p:txBody>
      </p:sp>
      <p:pic>
        <p:nvPicPr>
          <p:cNvPr id="3" name="Picture 6" descr="Genu valgum enfant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342124" y="3894678"/>
            <a:ext cx="2071688" cy="27638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Image 3"/>
          <p:cNvPicPr>
            <a:picLocks noChangeAspect="1"/>
          </p:cNvPicPr>
          <p:nvPr/>
        </p:nvPicPr>
        <p:blipFill>
          <a:blip r:embed="rId3"/>
          <a:stretch>
            <a:fillRect/>
          </a:stretch>
        </p:blipFill>
        <p:spPr>
          <a:xfrm>
            <a:off x="1750504" y="4669726"/>
            <a:ext cx="2619375" cy="1743075"/>
          </a:xfrm>
          <a:prstGeom prst="rect">
            <a:avLst/>
          </a:prstGeom>
        </p:spPr>
      </p:pic>
    </p:spTree>
    <p:extLst>
      <p:ext uri="{BB962C8B-B14F-4D97-AF65-F5344CB8AC3E}">
        <p14:creationId xmlns:p14="http://schemas.microsoft.com/office/powerpoint/2010/main" val="2312563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650747" y="260736"/>
            <a:ext cx="9497805" cy="6281732"/>
          </a:xfrm>
        </p:spPr>
        <p:txBody>
          <a:bodyPr>
            <a:normAutofit fontScale="92500" lnSpcReduction="20000"/>
          </a:bodyPr>
          <a:lstStyle/>
          <a:p>
            <a:r>
              <a:rPr lang="fr-FR" sz="2200" dirty="0" smtClean="0">
                <a:latin typeface="Times New Roman" panose="02020603050405020304" pitchFamily="18" charset="0"/>
                <a:cs typeface="Times New Roman" panose="02020603050405020304" pitchFamily="18" charset="0"/>
              </a:rPr>
              <a:t>Les </a:t>
            </a:r>
            <a:r>
              <a:rPr lang="fr-FR" sz="2200" dirty="0">
                <a:latin typeface="Times New Roman" panose="02020603050405020304" pitchFamily="18" charset="0"/>
                <a:cs typeface="Times New Roman" panose="02020603050405020304" pitchFamily="18" charset="0"/>
              </a:rPr>
              <a:t>attitudes scoliotiques.</a:t>
            </a:r>
          </a:p>
          <a:p>
            <a:r>
              <a:rPr lang="fr-FR" sz="2200" dirty="0">
                <a:latin typeface="Times New Roman" panose="02020603050405020304" pitchFamily="18" charset="0"/>
                <a:cs typeface="Times New Roman" panose="02020603050405020304" pitchFamily="18" charset="0"/>
              </a:rPr>
              <a:t>Les scolioses.</a:t>
            </a:r>
          </a:p>
          <a:p>
            <a:r>
              <a:rPr lang="fr-FR" sz="2200" dirty="0">
                <a:latin typeface="Times New Roman" panose="02020603050405020304" pitchFamily="18" charset="0"/>
                <a:cs typeface="Times New Roman" panose="02020603050405020304" pitchFamily="18" charset="0"/>
              </a:rPr>
              <a:t>Les hyperlordoses lombaires.</a:t>
            </a:r>
          </a:p>
          <a:p>
            <a:r>
              <a:rPr lang="fr-FR" sz="2200" dirty="0" smtClean="0">
                <a:latin typeface="Times New Roman" panose="02020603050405020304" pitchFamily="18" charset="0"/>
                <a:cs typeface="Times New Roman" panose="02020603050405020304" pitchFamily="18" charset="0"/>
              </a:rPr>
              <a:t>Les discopathies </a:t>
            </a:r>
            <a:r>
              <a:rPr lang="fr-FR" sz="2200" dirty="0">
                <a:latin typeface="Times New Roman" panose="02020603050405020304" pitchFamily="18" charset="0"/>
                <a:cs typeface="Times New Roman" panose="02020603050405020304" pitchFamily="18" charset="0"/>
              </a:rPr>
              <a:t>et </a:t>
            </a:r>
            <a:r>
              <a:rPr lang="fr-FR" sz="2200" dirty="0" smtClean="0">
                <a:latin typeface="Times New Roman" panose="02020603050405020304" pitchFamily="18" charset="0"/>
                <a:cs typeface="Times New Roman" panose="02020603050405020304" pitchFamily="18" charset="0"/>
              </a:rPr>
              <a:t>lombarthroses.</a:t>
            </a:r>
            <a:endParaRPr lang="fr-FR" sz="2200" dirty="0">
              <a:latin typeface="Times New Roman" panose="02020603050405020304" pitchFamily="18" charset="0"/>
              <a:cs typeface="Times New Roman" panose="02020603050405020304" pitchFamily="18" charset="0"/>
            </a:endParaRPr>
          </a:p>
          <a:p>
            <a:r>
              <a:rPr lang="fr-FR" sz="2200" dirty="0">
                <a:latin typeface="Times New Roman" panose="02020603050405020304" pitchFamily="18" charset="0"/>
                <a:cs typeface="Times New Roman" panose="02020603050405020304" pitchFamily="18" charset="0"/>
              </a:rPr>
              <a:t>Les anomalies de </a:t>
            </a:r>
            <a:r>
              <a:rPr lang="fr-FR" sz="2200" dirty="0" smtClean="0">
                <a:latin typeface="Times New Roman" panose="02020603050405020304" pitchFamily="18" charset="0"/>
                <a:cs typeface="Times New Roman" panose="02020603050405020304" pitchFamily="18" charset="0"/>
              </a:rPr>
              <a:t>rotations  </a:t>
            </a:r>
            <a:r>
              <a:rPr lang="fr-FR" sz="2200" dirty="0">
                <a:latin typeface="Times New Roman" panose="02020603050405020304" pitchFamily="18" charset="0"/>
                <a:cs typeface="Times New Roman" panose="02020603050405020304" pitchFamily="18" charset="0"/>
              </a:rPr>
              <a:t>du </a:t>
            </a:r>
            <a:r>
              <a:rPr lang="fr-FR" sz="2200" dirty="0" smtClean="0">
                <a:latin typeface="Times New Roman" panose="02020603050405020304" pitchFamily="18" charset="0"/>
                <a:cs typeface="Times New Roman" panose="02020603050405020304" pitchFamily="18" charset="0"/>
              </a:rPr>
              <a:t>membre inférieur.</a:t>
            </a:r>
            <a:r>
              <a:rPr lang="fr-FR" altLang="fr-FR" sz="2400" dirty="0">
                <a:latin typeface="Times New Roman" panose="02020603050405020304" pitchFamily="18" charset="0"/>
                <a:cs typeface="Times New Roman" panose="02020603050405020304" pitchFamily="18" charset="0"/>
              </a:rPr>
              <a:t> </a:t>
            </a:r>
            <a:endParaRPr lang="fr-FR" sz="2200" dirty="0">
              <a:latin typeface="Times New Roman" panose="02020603050405020304" pitchFamily="18" charset="0"/>
              <a:cs typeface="Times New Roman" panose="02020603050405020304" pitchFamily="18" charset="0"/>
            </a:endParaRPr>
          </a:p>
          <a:p>
            <a:r>
              <a:rPr lang="fr-FR" sz="2200" dirty="0">
                <a:latin typeface="Times New Roman" panose="02020603050405020304" pitchFamily="18" charset="0"/>
                <a:cs typeface="Times New Roman" panose="02020603050405020304" pitchFamily="18" charset="0"/>
              </a:rPr>
              <a:t>Les troubles morpho-statiques du pied </a:t>
            </a:r>
            <a:r>
              <a:rPr lang="fr-FR" sz="2200" dirty="0" smtClean="0">
                <a:latin typeface="Times New Roman" panose="02020603050405020304" pitchFamily="18" charset="0"/>
                <a:cs typeface="Times New Roman" panose="02020603050405020304" pitchFamily="18" charset="0"/>
              </a:rPr>
              <a:t>:</a:t>
            </a:r>
          </a:p>
          <a:p>
            <a:pPr marL="0" indent="0">
              <a:buNone/>
            </a:pPr>
            <a:r>
              <a:rPr lang="fr-FR" sz="2200" dirty="0" smtClean="0">
                <a:latin typeface="Times New Roman" panose="02020603050405020304" pitchFamily="18" charset="0"/>
                <a:cs typeface="Times New Roman" panose="02020603050405020304" pitchFamily="18" charset="0"/>
              </a:rPr>
              <a:t>                       - </a:t>
            </a:r>
            <a:r>
              <a:rPr lang="fr-FR" sz="2200" dirty="0">
                <a:latin typeface="Times New Roman" panose="02020603050405020304" pitchFamily="18" charset="0"/>
                <a:cs typeface="Times New Roman" panose="02020603050405020304" pitchFamily="18" charset="0"/>
              </a:rPr>
              <a:t>Les pieds valgus +++.</a:t>
            </a:r>
          </a:p>
          <a:p>
            <a:pPr marL="0" indent="0">
              <a:buNone/>
            </a:pPr>
            <a:r>
              <a:rPr lang="fr-FR" sz="2200" dirty="0">
                <a:latin typeface="Times New Roman" panose="02020603050405020304" pitchFamily="18" charset="0"/>
                <a:cs typeface="Times New Roman" panose="02020603050405020304" pitchFamily="18" charset="0"/>
              </a:rPr>
              <a:t>   </a:t>
            </a:r>
            <a:r>
              <a:rPr lang="fr-FR" sz="2200" dirty="0" smtClean="0">
                <a:latin typeface="Times New Roman" panose="02020603050405020304" pitchFamily="18" charset="0"/>
                <a:cs typeface="Times New Roman" panose="02020603050405020304" pitchFamily="18" charset="0"/>
              </a:rPr>
              <a:t>                    </a:t>
            </a:r>
            <a:r>
              <a:rPr lang="fr-FR" sz="2200" dirty="0">
                <a:latin typeface="Times New Roman" panose="02020603050405020304" pitchFamily="18" charset="0"/>
                <a:cs typeface="Times New Roman" panose="02020603050405020304" pitchFamily="18" charset="0"/>
              </a:rPr>
              <a:t>- Les pieds varus</a:t>
            </a:r>
            <a:r>
              <a:rPr lang="fr-FR" sz="2200" dirty="0" smtClean="0">
                <a:latin typeface="Times New Roman" panose="02020603050405020304" pitchFamily="18" charset="0"/>
                <a:cs typeface="Times New Roman" panose="02020603050405020304" pitchFamily="18" charset="0"/>
              </a:rPr>
              <a:t>.</a:t>
            </a:r>
          </a:p>
          <a:p>
            <a:r>
              <a:rPr lang="fr-FR" sz="2200" dirty="0" smtClean="0">
                <a:latin typeface="Times New Roman" panose="02020603050405020304" pitchFamily="18" charset="0"/>
                <a:cs typeface="Times New Roman" panose="02020603050405020304" pitchFamily="18" charset="0"/>
              </a:rPr>
              <a:t>Les troubles morpho-statiques du genou</a:t>
            </a:r>
          </a:p>
          <a:p>
            <a:pPr marL="0" indent="0">
              <a:buNone/>
            </a:pPr>
            <a:r>
              <a:rPr lang="fr-FR" sz="2200" dirty="0" smtClean="0">
                <a:latin typeface="Times New Roman" panose="02020603050405020304" pitchFamily="18" charset="0"/>
                <a:cs typeface="Times New Roman" panose="02020603050405020304" pitchFamily="18" charset="0"/>
              </a:rPr>
              <a:t>                       - Les genoux valgum +++</a:t>
            </a:r>
          </a:p>
          <a:p>
            <a:pPr marL="0" indent="0">
              <a:buNone/>
            </a:pPr>
            <a:r>
              <a:rPr lang="fr-FR" sz="2200" dirty="0" smtClean="0">
                <a:latin typeface="Times New Roman" panose="02020603050405020304" pitchFamily="18" charset="0"/>
                <a:cs typeface="Times New Roman" panose="02020603050405020304" pitchFamily="18" charset="0"/>
              </a:rPr>
              <a:t>                       - Les genoux varum</a:t>
            </a:r>
            <a:endParaRPr lang="fr-FR" sz="22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fr-FR" sz="2200" dirty="0">
              <a:latin typeface="Times New Roman" panose="02020603050405020304" pitchFamily="18" charset="0"/>
              <a:cs typeface="Times New Roman" panose="02020603050405020304" pitchFamily="18" charset="0"/>
            </a:endParaRPr>
          </a:p>
          <a:p>
            <a:pPr marL="0" indent="0">
              <a:buNone/>
            </a:pPr>
            <a:r>
              <a:rPr lang="fr-FR" sz="2200" dirty="0">
                <a:latin typeface="Times New Roman" panose="02020603050405020304" pitchFamily="18" charset="0"/>
                <a:cs typeface="Times New Roman" panose="02020603050405020304" pitchFamily="18" charset="0"/>
              </a:rPr>
              <a:t>Et bien d’autres encore</a:t>
            </a:r>
            <a:r>
              <a:rPr lang="fr-FR" sz="2200" dirty="0" smtClean="0">
                <a:latin typeface="Times New Roman" panose="02020603050405020304" pitchFamily="18" charset="0"/>
                <a:cs typeface="Times New Roman" panose="02020603050405020304" pitchFamily="18" charset="0"/>
              </a:rPr>
              <a:t>…..</a:t>
            </a:r>
            <a:endParaRPr lang="fr-FR" sz="2200" dirty="0">
              <a:latin typeface="Times New Roman" panose="02020603050405020304" pitchFamily="18" charset="0"/>
              <a:cs typeface="Times New Roman" panose="02020603050405020304" pitchFamily="18" charset="0"/>
            </a:endParaRPr>
          </a:p>
          <a:p>
            <a:pPr marL="0" indent="0">
              <a:buNone/>
            </a:pPr>
            <a:r>
              <a:rPr lang="fr-FR" sz="2200" dirty="0" smtClean="0">
                <a:latin typeface="Times New Roman" panose="02020603050405020304" pitchFamily="18" charset="0"/>
                <a:cs typeface="Times New Roman" panose="02020603050405020304" pitchFamily="18" charset="0"/>
              </a:rPr>
              <a:t>La </a:t>
            </a:r>
            <a:r>
              <a:rPr lang="fr-FR" sz="2200" dirty="0">
                <a:latin typeface="Times New Roman" panose="02020603050405020304" pitchFamily="18" charset="0"/>
                <a:cs typeface="Times New Roman" panose="02020603050405020304" pitchFamily="18" charset="0"/>
              </a:rPr>
              <a:t>prise en charge des semelles orthopédiques se fait sur la base du tarif responsabilité de la Sécurité </a:t>
            </a:r>
            <a:r>
              <a:rPr lang="fr-FR" sz="2200" dirty="0" smtClean="0">
                <a:latin typeface="Times New Roman" panose="02020603050405020304" pitchFamily="18" charset="0"/>
                <a:cs typeface="Times New Roman" panose="02020603050405020304" pitchFamily="18" charset="0"/>
              </a:rPr>
              <a:t>Sociale, et </a:t>
            </a:r>
            <a:r>
              <a:rPr lang="fr-FR" sz="2200" dirty="0">
                <a:latin typeface="Times New Roman" panose="02020603050405020304" pitchFamily="18" charset="0"/>
                <a:cs typeface="Times New Roman" panose="02020603050405020304" pitchFamily="18" charset="0"/>
              </a:rPr>
              <a:t>cela à partir d’une ordonnance médicale. </a:t>
            </a:r>
            <a:r>
              <a:rPr lang="fr-FR" sz="2200" dirty="0" smtClean="0">
                <a:latin typeface="Times New Roman" panose="02020603050405020304" pitchFamily="18" charset="0"/>
                <a:cs typeface="Times New Roman" panose="02020603050405020304" pitchFamily="18" charset="0"/>
              </a:rPr>
              <a:t>Elle est renouvelable tous les ans chez l’adulte, tous les 6 mois chez l’enfant jusqu’à ses 16 ans .</a:t>
            </a:r>
            <a:endParaRPr lang="fr-FR" sz="2200" dirty="0">
              <a:latin typeface="Times New Roman" panose="02020603050405020304" pitchFamily="18" charset="0"/>
              <a:cs typeface="Times New Roman" panose="02020603050405020304" pitchFamily="18" charset="0"/>
            </a:endParaRPr>
          </a:p>
          <a:p>
            <a:pPr marL="0" indent="0">
              <a:buNone/>
            </a:pPr>
            <a:r>
              <a:rPr lang="fr-FR" sz="2200" dirty="0" smtClean="0">
                <a:latin typeface="Times New Roman" panose="02020603050405020304" pitchFamily="18" charset="0"/>
                <a:cs typeface="Times New Roman" panose="02020603050405020304" pitchFamily="18" charset="0"/>
              </a:rPr>
              <a:t>Les </a:t>
            </a:r>
            <a:r>
              <a:rPr lang="fr-FR" sz="2200" dirty="0">
                <a:latin typeface="Times New Roman" panose="02020603050405020304" pitchFamily="18" charset="0"/>
                <a:cs typeface="Times New Roman" panose="02020603050405020304" pitchFamily="18" charset="0"/>
              </a:rPr>
              <a:t>mutuelles peuvent rembourser une partie</a:t>
            </a:r>
            <a:r>
              <a:rPr lang="fr-FR" sz="2200" dirty="0" smtClean="0">
                <a:latin typeface="Times New Roman" panose="02020603050405020304" pitchFamily="18" charset="0"/>
                <a:cs typeface="Times New Roman" panose="02020603050405020304" pitchFamily="18" charset="0"/>
              </a:rPr>
              <a:t>. </a:t>
            </a:r>
            <a:endParaRPr lang="fr-FR" sz="2200" dirty="0">
              <a:latin typeface="Times New Roman" panose="02020603050405020304" pitchFamily="18" charset="0"/>
              <a:cs typeface="Times New Roman" panose="02020603050405020304" pitchFamily="18" charset="0"/>
            </a:endParaRPr>
          </a:p>
          <a:p>
            <a:endParaRPr lang="fr-FR" sz="2200" dirty="0">
              <a:latin typeface="Times New Roman" panose="02020603050405020304" pitchFamily="18" charset="0"/>
              <a:cs typeface="Times New Roman" panose="02020603050405020304" pitchFamily="18" charset="0"/>
            </a:endParaRPr>
          </a:p>
          <a:p>
            <a:endParaRPr lang="fr-FR" sz="1300" dirty="0"/>
          </a:p>
        </p:txBody>
      </p:sp>
      <p:pic>
        <p:nvPicPr>
          <p:cNvPr id="4" name="Picture 4" descr="IMG_0468"/>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a:xfrm>
            <a:off x="8239869" y="742017"/>
            <a:ext cx="2774950" cy="3700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05540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09600" y="277814"/>
            <a:ext cx="8387751" cy="783235"/>
          </a:xfrm>
        </p:spPr>
        <p:txBody>
          <a:bodyPr/>
          <a:lstStyle/>
          <a:p>
            <a:pPr algn="ctr"/>
            <a:r>
              <a:rPr lang="fr-FR" altLang="fr-FR" b="1" dirty="0">
                <a:latin typeface="Times New Roman" panose="02020603050405020304" pitchFamily="18" charset="0"/>
                <a:cs typeface="Times New Roman" panose="02020603050405020304" pitchFamily="18" charset="0"/>
              </a:rPr>
              <a:t>Les incidences sur la marche</a:t>
            </a:r>
          </a:p>
        </p:txBody>
      </p:sp>
      <p:sp>
        <p:nvSpPr>
          <p:cNvPr id="68611" name="Rectangle 3"/>
          <p:cNvSpPr>
            <a:spLocks noGrp="1" noChangeArrowheads="1"/>
          </p:cNvSpPr>
          <p:nvPr>
            <p:ph type="body" sz="half" idx="1"/>
          </p:nvPr>
        </p:nvSpPr>
        <p:spPr>
          <a:xfrm>
            <a:off x="4943476" y="1773239"/>
            <a:ext cx="4906963" cy="642157"/>
          </a:xfrm>
        </p:spPr>
        <p:txBody>
          <a:bodyPr>
            <a:normAutofit/>
          </a:bodyPr>
          <a:lstStyle/>
          <a:p>
            <a:r>
              <a:rPr lang="fr-FR" altLang="fr-FR" sz="2000" dirty="0" smtClean="0">
                <a:latin typeface="Times New Roman" panose="02020603050405020304" pitchFamily="18" charset="0"/>
                <a:cs typeface="Times New Roman" panose="02020603050405020304" pitchFamily="18" charset="0"/>
              </a:rPr>
              <a:t>On peut faire une analyse </a:t>
            </a:r>
            <a:r>
              <a:rPr lang="fr-FR" altLang="fr-FR" sz="2000" dirty="0">
                <a:latin typeface="Times New Roman" panose="02020603050405020304" pitchFamily="18" charset="0"/>
                <a:cs typeface="Times New Roman" panose="02020603050405020304" pitchFamily="18" charset="0"/>
              </a:rPr>
              <a:t>par podométrie.</a:t>
            </a:r>
          </a:p>
        </p:txBody>
      </p:sp>
      <p:pic>
        <p:nvPicPr>
          <p:cNvPr id="68616" name="Picture 8" descr="podometrie 4"/>
          <p:cNvPicPr>
            <a:picLocks noGrp="1" noChangeAspect="1" noChangeArrowheads="1"/>
          </p:cNvPicPr>
          <p:nvPr>
            <p:ph sz="quarter" idx="2"/>
          </p:nvPr>
        </p:nvPicPr>
        <p:blipFill>
          <a:blip r:embed="rId2">
            <a:lum bright="-12000" contrast="24000"/>
            <a:extLst>
              <a:ext uri="{28A0092B-C50C-407E-A947-70E740481C1C}">
                <a14:useLocalDpi xmlns:a14="http://schemas.microsoft.com/office/drawing/2010/main" val="0"/>
              </a:ext>
            </a:extLst>
          </a:blip>
          <a:srcRect/>
          <a:stretch>
            <a:fillRect/>
          </a:stretch>
        </p:blipFill>
        <p:spPr>
          <a:xfrm>
            <a:off x="476250" y="3878263"/>
            <a:ext cx="4248150" cy="2730500"/>
          </a:xfrm>
          <a:extLst>
            <a:ext uri="{909E8E84-426E-40DD-AFC4-6F175D3DCCD1}">
              <a14:hiddenFill xmlns:a14="http://schemas.microsoft.com/office/drawing/2010/main">
                <a:solidFill>
                  <a:srgbClr val="FFFFFF"/>
                </a:solidFill>
              </a14:hiddenFill>
            </a:ext>
          </a:extLst>
        </p:spPr>
      </p:pic>
      <p:pic>
        <p:nvPicPr>
          <p:cNvPr id="68617" name="Picture 9" descr="Stabilo"/>
          <p:cNvPicPr>
            <a:picLocks noGrp="1" noChangeAspect="1" noChangeArrowheads="1"/>
          </p:cNvPicPr>
          <p:nvPr>
            <p:ph sz="quarter" idx="3"/>
          </p:nvPr>
        </p:nvPicPr>
        <p:blipFill>
          <a:blip r:embed="rId3">
            <a:lum bright="6000" contrast="72000"/>
            <a:extLst>
              <a:ext uri="{28A0092B-C50C-407E-A947-70E740481C1C}">
                <a14:useLocalDpi xmlns:a14="http://schemas.microsoft.com/office/drawing/2010/main" val="0"/>
              </a:ext>
            </a:extLst>
          </a:blip>
          <a:srcRect/>
          <a:stretch>
            <a:fillRect/>
          </a:stretch>
        </p:blipFill>
        <p:spPr>
          <a:xfrm>
            <a:off x="5265739" y="2741614"/>
            <a:ext cx="3914775" cy="2808287"/>
          </a:xfrm>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4"/>
          <a:stretch>
            <a:fillRect/>
          </a:stretch>
        </p:blipFill>
        <p:spPr>
          <a:xfrm>
            <a:off x="1366837" y="1491471"/>
            <a:ext cx="2466975" cy="1847850"/>
          </a:xfrm>
          <a:prstGeom prst="rect">
            <a:avLst/>
          </a:prstGeom>
        </p:spPr>
      </p:pic>
    </p:spTree>
    <p:extLst>
      <p:ext uri="{BB962C8B-B14F-4D97-AF65-F5344CB8AC3E}">
        <p14:creationId xmlns:p14="http://schemas.microsoft.com/office/powerpoint/2010/main" val="15667587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14400" y="218941"/>
            <a:ext cx="7988060" cy="579549"/>
          </a:xfrm>
        </p:spPr>
        <p:txBody>
          <a:bodyPr>
            <a:normAutofit fontScale="90000"/>
          </a:bodyPr>
          <a:lstStyle/>
          <a:p>
            <a:pPr algn="ctr"/>
            <a:r>
              <a:rPr lang="fr-FR" altLang="fr-FR" b="1" dirty="0">
                <a:latin typeface="Times New Roman" panose="02020603050405020304" pitchFamily="18" charset="0"/>
                <a:cs typeface="Times New Roman" panose="02020603050405020304" pitchFamily="18" charset="0"/>
              </a:rPr>
              <a:t>Les troubles morpho-statiques</a:t>
            </a:r>
          </a:p>
        </p:txBody>
      </p:sp>
      <p:sp>
        <p:nvSpPr>
          <p:cNvPr id="9219" name="Rectangle 3"/>
          <p:cNvSpPr>
            <a:spLocks noGrp="1" noChangeArrowheads="1"/>
          </p:cNvSpPr>
          <p:nvPr>
            <p:ph type="body" sz="half" idx="1"/>
          </p:nvPr>
        </p:nvSpPr>
        <p:spPr>
          <a:xfrm>
            <a:off x="354843" y="965915"/>
            <a:ext cx="8547618" cy="5892085"/>
          </a:xfrm>
        </p:spPr>
        <p:txBody>
          <a:bodyPr>
            <a:normAutofit fontScale="92500" lnSpcReduction="20000"/>
          </a:bodyPr>
          <a:lstStyle/>
          <a:p>
            <a:pPr algn="ctr"/>
            <a:r>
              <a:rPr lang="fr-FR" sz="2200" dirty="0" smtClean="0">
                <a:latin typeface="Times New Roman" panose="02020603050405020304" pitchFamily="18" charset="0"/>
                <a:cs typeface="Times New Roman" panose="02020603050405020304" pitchFamily="18" charset="0"/>
              </a:rPr>
              <a:t>Exemple d’un pied plat valgus statique chez l’enfant </a:t>
            </a:r>
            <a:r>
              <a:rPr lang="fr-FR" altLang="fr-FR" sz="2200" dirty="0" smtClean="0">
                <a:latin typeface="Times New Roman" panose="02020603050405020304" pitchFamily="18" charset="0"/>
                <a:cs typeface="Times New Roman" panose="02020603050405020304" pitchFamily="18" charset="0"/>
              </a:rPr>
              <a:t>:</a:t>
            </a:r>
            <a:endParaRPr lang="fr-FR" altLang="fr-FR" sz="2200" dirty="0">
              <a:latin typeface="Times New Roman" panose="02020603050405020304" pitchFamily="18" charset="0"/>
              <a:cs typeface="Times New Roman" panose="02020603050405020304" pitchFamily="18" charset="0"/>
            </a:endParaRPr>
          </a:p>
          <a:p>
            <a:pPr>
              <a:buFont typeface="Wingdings" panose="05000000000000000000" pitchFamily="2" charset="2"/>
              <a:buNone/>
            </a:pPr>
            <a:endParaRPr lang="fr-FR" altLang="fr-FR" sz="22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None/>
            </a:pPr>
            <a:r>
              <a:rPr lang="fr-FR" altLang="fr-FR" sz="2200" dirty="0" smtClean="0">
                <a:latin typeface="Times New Roman" panose="02020603050405020304" pitchFamily="18" charset="0"/>
                <a:cs typeface="Times New Roman" panose="02020603050405020304" pitchFamily="18" charset="0"/>
              </a:rPr>
              <a:t>      Les </a:t>
            </a:r>
            <a:r>
              <a:rPr lang="fr-FR" altLang="fr-FR" sz="2200" dirty="0">
                <a:latin typeface="Times New Roman" panose="02020603050405020304" pitchFamily="18" charset="0"/>
                <a:cs typeface="Times New Roman" panose="02020603050405020304" pitchFamily="18" charset="0"/>
              </a:rPr>
              <a:t>parents consultent parce que l’enfant marche </a:t>
            </a:r>
            <a:r>
              <a:rPr lang="fr-FR" altLang="fr-FR" sz="2200" dirty="0" smtClean="0">
                <a:latin typeface="Times New Roman" panose="02020603050405020304" pitchFamily="18" charset="0"/>
                <a:cs typeface="Times New Roman" panose="02020603050405020304" pitchFamily="18" charset="0"/>
              </a:rPr>
              <a:t>mal. Il se </a:t>
            </a:r>
            <a:r>
              <a:rPr lang="fr-FR" altLang="fr-FR" sz="2200" dirty="0">
                <a:latin typeface="Times New Roman" panose="02020603050405020304" pitchFamily="18" charset="0"/>
                <a:cs typeface="Times New Roman" panose="02020603050405020304" pitchFamily="18" charset="0"/>
              </a:rPr>
              <a:t>fatigue anormalement à la marche et demande à être porté. On note une usure  asymétrique rapide des chaussures, </a:t>
            </a:r>
            <a:r>
              <a:rPr lang="fr-FR" altLang="fr-FR" sz="2200" dirty="0" smtClean="0">
                <a:latin typeface="Times New Roman" panose="02020603050405020304" pitchFamily="18" charset="0"/>
                <a:cs typeface="Times New Roman" panose="02020603050405020304" pitchFamily="18" charset="0"/>
              </a:rPr>
              <a:t>au dépens </a:t>
            </a:r>
            <a:r>
              <a:rPr lang="fr-FR" altLang="fr-FR" sz="2200" dirty="0">
                <a:latin typeface="Times New Roman" panose="02020603050405020304" pitchFamily="18" charset="0"/>
                <a:cs typeface="Times New Roman" panose="02020603050405020304" pitchFamily="18" charset="0"/>
              </a:rPr>
              <a:t>des bords internes de la semelle et du talon.</a:t>
            </a:r>
          </a:p>
          <a:p>
            <a:pPr>
              <a:buFont typeface="Wingdings" panose="05000000000000000000" pitchFamily="2" charset="2"/>
              <a:buNone/>
            </a:pPr>
            <a:endParaRPr lang="fr-FR" altLang="fr-FR" sz="2200" dirty="0">
              <a:latin typeface="Times New Roman" panose="02020603050405020304" pitchFamily="18" charset="0"/>
              <a:cs typeface="Times New Roman" panose="02020603050405020304" pitchFamily="18" charset="0"/>
            </a:endParaRPr>
          </a:p>
          <a:p>
            <a:pPr>
              <a:buFont typeface="Wingdings" panose="05000000000000000000" pitchFamily="2" charset="2"/>
              <a:buNone/>
            </a:pPr>
            <a:r>
              <a:rPr lang="fr-FR" altLang="fr-FR" sz="2200" dirty="0" smtClean="0">
                <a:latin typeface="Times New Roman" panose="02020603050405020304" pitchFamily="18" charset="0"/>
                <a:cs typeface="Times New Roman" panose="02020603050405020304" pitchFamily="18" charset="0"/>
              </a:rPr>
              <a:t>L’examen clinique effectué </a:t>
            </a:r>
            <a:r>
              <a:rPr lang="fr-FR" altLang="fr-FR" sz="2200" dirty="0">
                <a:latin typeface="Times New Roman" panose="02020603050405020304" pitchFamily="18" charset="0"/>
                <a:cs typeface="Times New Roman" panose="02020603050405020304" pitchFamily="18" charset="0"/>
              </a:rPr>
              <a:t>debout sur </a:t>
            </a:r>
            <a:r>
              <a:rPr lang="fr-FR" altLang="fr-FR" sz="2200" dirty="0" smtClean="0">
                <a:latin typeface="Times New Roman" panose="02020603050405020304" pitchFamily="18" charset="0"/>
                <a:cs typeface="Times New Roman" panose="02020603050405020304" pitchFamily="18" charset="0"/>
              </a:rPr>
              <a:t>podoscope </a:t>
            </a:r>
            <a:r>
              <a:rPr lang="fr-FR" altLang="fr-FR" sz="2200" dirty="0">
                <a:latin typeface="Times New Roman" panose="02020603050405020304" pitchFamily="18" charset="0"/>
                <a:cs typeface="Times New Roman" panose="02020603050405020304" pitchFamily="18" charset="0"/>
              </a:rPr>
              <a:t>met en </a:t>
            </a:r>
            <a:r>
              <a:rPr lang="fr-FR" altLang="fr-FR" sz="2200" dirty="0" smtClean="0">
                <a:latin typeface="Times New Roman" panose="02020603050405020304" pitchFamily="18" charset="0"/>
                <a:cs typeface="Times New Roman" panose="02020603050405020304" pitchFamily="18" charset="0"/>
              </a:rPr>
              <a:t>évidence :</a:t>
            </a:r>
            <a:endParaRPr lang="fr-FR" altLang="fr-FR" sz="2200" dirty="0">
              <a:latin typeface="Times New Roman" panose="02020603050405020304" pitchFamily="18" charset="0"/>
              <a:cs typeface="Times New Roman" panose="02020603050405020304" pitchFamily="18" charset="0"/>
            </a:endParaRPr>
          </a:p>
          <a:p>
            <a:pPr>
              <a:buFont typeface="Wingdings" panose="05000000000000000000" pitchFamily="2" charset="2"/>
              <a:buNone/>
            </a:pPr>
            <a:endParaRPr lang="fr-FR" altLang="fr-FR" sz="2200" dirty="0">
              <a:latin typeface="Times New Roman" panose="02020603050405020304" pitchFamily="18" charset="0"/>
              <a:cs typeface="Times New Roman" panose="02020603050405020304" pitchFamily="18" charset="0"/>
            </a:endParaRPr>
          </a:p>
          <a:p>
            <a:pPr>
              <a:buFont typeface="Wingdings" panose="05000000000000000000" pitchFamily="2" charset="2"/>
              <a:buNone/>
            </a:pPr>
            <a:r>
              <a:rPr lang="fr-FR" altLang="fr-FR" sz="2200" dirty="0">
                <a:latin typeface="Times New Roman" panose="02020603050405020304" pitchFamily="18" charset="0"/>
                <a:cs typeface="Times New Roman" panose="02020603050405020304" pitchFamily="18" charset="0"/>
              </a:rPr>
              <a:t>· </a:t>
            </a:r>
            <a:r>
              <a:rPr lang="fr-FR" altLang="fr-FR" sz="2200" b="1" dirty="0" smtClean="0">
                <a:latin typeface="Times New Roman" panose="02020603050405020304" pitchFamily="18" charset="0"/>
                <a:cs typeface="Times New Roman" panose="02020603050405020304" pitchFamily="18" charset="0"/>
              </a:rPr>
              <a:t>Un valgus </a:t>
            </a:r>
            <a:r>
              <a:rPr lang="fr-FR" altLang="fr-FR" sz="2200" b="1" dirty="0">
                <a:latin typeface="Times New Roman" panose="02020603050405020304" pitchFamily="18" charset="0"/>
                <a:cs typeface="Times New Roman" panose="02020603050405020304" pitchFamily="18" charset="0"/>
              </a:rPr>
              <a:t>calcanéen </a:t>
            </a:r>
            <a:r>
              <a:rPr lang="fr-FR" altLang="fr-FR" sz="2200" dirty="0">
                <a:latin typeface="Times New Roman" panose="02020603050405020304" pitchFamily="18" charset="0"/>
                <a:cs typeface="Times New Roman" panose="02020603050405020304" pitchFamily="18" charset="0"/>
              </a:rPr>
              <a:t>: l’axe du tendon d’Achille et l’axe de la grosse tubérosité du calcanéum forment un angle supérieur à 10°</a:t>
            </a:r>
          </a:p>
          <a:p>
            <a:pPr>
              <a:buFont typeface="Wingdings" panose="05000000000000000000" pitchFamily="2" charset="2"/>
              <a:buNone/>
            </a:pPr>
            <a:r>
              <a:rPr lang="fr-FR" altLang="fr-FR" sz="2200" dirty="0" smtClean="0">
                <a:latin typeface="Times New Roman" panose="02020603050405020304" pitchFamily="18" charset="0"/>
                <a:cs typeface="Times New Roman" panose="02020603050405020304" pitchFamily="18" charset="0"/>
              </a:rPr>
              <a:t>· </a:t>
            </a:r>
            <a:r>
              <a:rPr lang="fr-FR" altLang="fr-FR" sz="2200" b="1" dirty="0" smtClean="0">
                <a:latin typeface="Times New Roman" panose="02020603050405020304" pitchFamily="18" charset="0"/>
                <a:cs typeface="Times New Roman" panose="02020603050405020304" pitchFamily="18" charset="0"/>
              </a:rPr>
              <a:t>Un affaissement </a:t>
            </a:r>
            <a:r>
              <a:rPr lang="fr-FR" altLang="fr-FR" sz="2200" b="1" dirty="0">
                <a:latin typeface="Times New Roman" panose="02020603050405020304" pitchFamily="18" charset="0"/>
                <a:cs typeface="Times New Roman" panose="02020603050405020304" pitchFamily="18" charset="0"/>
              </a:rPr>
              <a:t>de l’arche interne</a:t>
            </a:r>
            <a:r>
              <a:rPr lang="fr-FR" altLang="fr-FR" sz="2200" dirty="0">
                <a:latin typeface="Times New Roman" panose="02020603050405020304" pitchFamily="18" charset="0"/>
                <a:cs typeface="Times New Roman" panose="02020603050405020304" pitchFamily="18" charset="0"/>
              </a:rPr>
              <a:t>: celle-ci entre en contact avec le sol. On voit saillir exagérément le tubercule du scaphoïde et parfois la tête de l’astragale.</a:t>
            </a:r>
          </a:p>
          <a:p>
            <a:pPr>
              <a:buFont typeface="Wingdings" panose="05000000000000000000" pitchFamily="2" charset="2"/>
              <a:buNone/>
            </a:pPr>
            <a:r>
              <a:rPr lang="fr-FR" altLang="fr-FR" sz="2200" dirty="0" smtClean="0">
                <a:latin typeface="Times New Roman" panose="02020603050405020304" pitchFamily="18" charset="0"/>
                <a:cs typeface="Times New Roman" panose="02020603050405020304" pitchFamily="18" charset="0"/>
              </a:rPr>
              <a:t>· </a:t>
            </a:r>
            <a:r>
              <a:rPr lang="fr-FR" altLang="fr-FR" sz="2200" b="1" dirty="0" smtClean="0">
                <a:latin typeface="Times New Roman" panose="02020603050405020304" pitchFamily="18" charset="0"/>
                <a:cs typeface="Times New Roman" panose="02020603050405020304" pitchFamily="18" charset="0"/>
              </a:rPr>
              <a:t>Une abduction </a:t>
            </a:r>
            <a:r>
              <a:rPr lang="fr-FR" altLang="fr-FR" sz="2200" b="1" dirty="0">
                <a:latin typeface="Times New Roman" panose="02020603050405020304" pitchFamily="18" charset="0"/>
                <a:cs typeface="Times New Roman" panose="02020603050405020304" pitchFamily="18" charset="0"/>
              </a:rPr>
              <a:t>de l’avant-pied </a:t>
            </a:r>
            <a:r>
              <a:rPr lang="fr-FR" altLang="fr-FR" sz="2200" dirty="0">
                <a:latin typeface="Times New Roman" panose="02020603050405020304" pitchFamily="18" charset="0"/>
                <a:cs typeface="Times New Roman" panose="02020603050405020304" pitchFamily="18" charset="0"/>
              </a:rPr>
              <a:t>: l’avant-pied est élargi </a:t>
            </a:r>
            <a:r>
              <a:rPr lang="fr-FR" altLang="fr-FR" sz="2200" dirty="0" smtClean="0">
                <a:latin typeface="Times New Roman" panose="02020603050405020304" pitchFamily="18" charset="0"/>
                <a:cs typeface="Times New Roman" panose="02020603050405020304" pitchFamily="18" charset="0"/>
              </a:rPr>
              <a:t> </a:t>
            </a:r>
            <a:r>
              <a:rPr lang="fr-FR" altLang="fr-FR" sz="2200" dirty="0">
                <a:latin typeface="Times New Roman" panose="02020603050405020304" pitchFamily="18" charset="0"/>
                <a:cs typeface="Times New Roman" panose="02020603050405020304" pitchFamily="18" charset="0"/>
              </a:rPr>
              <a:t>et son axe est déjeté en dehors par rapport à celui du médio-pied.</a:t>
            </a:r>
          </a:p>
          <a:p>
            <a:pPr marL="0" indent="0">
              <a:buNone/>
            </a:pPr>
            <a:r>
              <a:rPr lang="fr-FR" altLang="fr-FR" sz="2200" dirty="0" smtClean="0">
                <a:latin typeface="Times New Roman" panose="02020603050405020304" pitchFamily="18" charset="0"/>
                <a:cs typeface="Times New Roman" panose="02020603050405020304" pitchFamily="18" charset="0"/>
              </a:rPr>
              <a:t>Il peut </a:t>
            </a:r>
            <a:r>
              <a:rPr lang="fr-FR" altLang="fr-FR" sz="2200" dirty="0">
                <a:latin typeface="Times New Roman" panose="02020603050405020304" pitchFamily="18" charset="0"/>
                <a:cs typeface="Times New Roman" panose="02020603050405020304" pitchFamily="18" charset="0"/>
              </a:rPr>
              <a:t>y</a:t>
            </a:r>
            <a:r>
              <a:rPr lang="fr-FR" altLang="fr-FR" sz="2200" dirty="0" smtClean="0">
                <a:latin typeface="Times New Roman" panose="02020603050405020304" pitchFamily="18" charset="0"/>
                <a:cs typeface="Times New Roman" panose="02020603050405020304" pitchFamily="18" charset="0"/>
              </a:rPr>
              <a:t> avoir des incidences </a:t>
            </a:r>
            <a:r>
              <a:rPr lang="fr-FR" altLang="fr-FR" sz="2200" dirty="0">
                <a:latin typeface="Times New Roman" panose="02020603050405020304" pitchFamily="18" charset="0"/>
                <a:cs typeface="Times New Roman" panose="02020603050405020304" pitchFamily="18" charset="0"/>
              </a:rPr>
              <a:t>sur le </a:t>
            </a:r>
            <a:r>
              <a:rPr lang="fr-FR" altLang="fr-FR" sz="2200" dirty="0" smtClean="0">
                <a:latin typeface="Times New Roman" panose="02020603050405020304" pitchFamily="18" charset="0"/>
                <a:cs typeface="Times New Roman" panose="02020603050405020304" pitchFamily="18" charset="0"/>
              </a:rPr>
              <a:t>membre inférieur, sur </a:t>
            </a:r>
            <a:r>
              <a:rPr lang="fr-FR" altLang="fr-FR" sz="2200" dirty="0">
                <a:latin typeface="Times New Roman" panose="02020603050405020304" pitchFamily="18" charset="0"/>
                <a:cs typeface="Times New Roman" panose="02020603050405020304" pitchFamily="18" charset="0"/>
              </a:rPr>
              <a:t>le bassin et la colonne </a:t>
            </a:r>
            <a:r>
              <a:rPr lang="fr-FR" altLang="fr-FR" sz="2200" dirty="0" smtClean="0">
                <a:latin typeface="Times New Roman" panose="02020603050405020304" pitchFamily="18" charset="0"/>
                <a:cs typeface="Times New Roman" panose="02020603050405020304" pitchFamily="18" charset="0"/>
              </a:rPr>
              <a:t>vertébrale.</a:t>
            </a:r>
            <a:endParaRPr lang="fr-FR" altLang="fr-FR" sz="2200" dirty="0">
              <a:latin typeface="Times New Roman" panose="02020603050405020304" pitchFamily="18" charset="0"/>
              <a:cs typeface="Times New Roman" panose="02020603050405020304" pitchFamily="18" charset="0"/>
            </a:endParaRPr>
          </a:p>
        </p:txBody>
      </p:sp>
      <p:pic>
        <p:nvPicPr>
          <p:cNvPr id="9220" name="Picture 4" descr="Pieds valgu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21581" r="10434"/>
          <a:stretch>
            <a:fillRect/>
          </a:stretch>
        </p:blipFill>
        <p:spPr>
          <a:xfrm>
            <a:off x="8902460" y="508715"/>
            <a:ext cx="2746375" cy="28654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Image 1"/>
          <p:cNvPicPr>
            <a:picLocks noChangeAspect="1"/>
          </p:cNvPicPr>
          <p:nvPr/>
        </p:nvPicPr>
        <p:blipFill>
          <a:blip r:embed="rId3"/>
          <a:stretch>
            <a:fillRect/>
          </a:stretch>
        </p:blipFill>
        <p:spPr>
          <a:xfrm>
            <a:off x="8902460" y="3831337"/>
            <a:ext cx="2647950" cy="2489706"/>
          </a:xfrm>
          <a:prstGeom prst="rect">
            <a:avLst/>
          </a:prstGeom>
        </p:spPr>
      </p:pic>
    </p:spTree>
    <p:extLst>
      <p:ext uri="{BB962C8B-B14F-4D97-AF65-F5344CB8AC3E}">
        <p14:creationId xmlns:p14="http://schemas.microsoft.com/office/powerpoint/2010/main" val="928095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287330" y="424759"/>
            <a:ext cx="759943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fr-FR" altLang="fr-FR" sz="3600" b="1" dirty="0" smtClean="0">
                <a:solidFill>
                  <a:srgbClr val="92D050"/>
                </a:solidFill>
                <a:latin typeface="Times New Roman" panose="02020603050405020304" pitchFamily="18" charset="0"/>
              </a:rPr>
              <a:t>Anatomie du pied</a:t>
            </a:r>
            <a:endParaRPr lang="fr-FR" altLang="fr-FR" sz="3600" b="1" dirty="0">
              <a:solidFill>
                <a:srgbClr val="92D050"/>
              </a:solidFill>
              <a:latin typeface="Times New Roman" panose="02020603050405020304" pitchFamily="18" charset="0"/>
            </a:endParaRPr>
          </a:p>
        </p:txBody>
      </p:sp>
      <p:sp>
        <p:nvSpPr>
          <p:cNvPr id="16389" name="Text Box 5"/>
          <p:cNvSpPr txBox="1">
            <a:spLocks noChangeArrowheads="1"/>
          </p:cNvSpPr>
          <p:nvPr/>
        </p:nvSpPr>
        <p:spPr bwMode="auto">
          <a:xfrm>
            <a:off x="1608070" y="5480873"/>
            <a:ext cx="665508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fr-FR" altLang="fr-FR" sz="2000" dirty="0">
                <a:latin typeface="Times New Roman" panose="02020603050405020304" pitchFamily="18" charset="0"/>
              </a:rPr>
              <a:t>107 ligaments </a:t>
            </a:r>
          </a:p>
          <a:p>
            <a:pPr eaLnBrk="0" hangingPunct="0"/>
            <a:r>
              <a:rPr lang="fr-FR" altLang="fr-FR" sz="2000" dirty="0">
                <a:latin typeface="Times New Roman" panose="02020603050405020304" pitchFamily="18" charset="0"/>
              </a:rPr>
              <a:t>26 os </a:t>
            </a:r>
          </a:p>
          <a:p>
            <a:pPr eaLnBrk="0" hangingPunct="0"/>
            <a:r>
              <a:rPr lang="fr-FR" altLang="fr-FR" sz="2000" dirty="0" smtClean="0">
                <a:latin typeface="Times New Roman" panose="02020603050405020304" pitchFamily="18" charset="0"/>
              </a:rPr>
              <a:t>20 muscles</a:t>
            </a:r>
            <a:endParaRPr lang="fr-FR" altLang="fr-FR" sz="2000" dirty="0">
              <a:latin typeface="Times New Roman" panose="02020603050405020304" pitchFamily="18" charset="0"/>
            </a:endParaRPr>
          </a:p>
        </p:txBody>
      </p:sp>
      <p:pic>
        <p:nvPicPr>
          <p:cNvPr id="16390" name="Picture 6" descr="articulations exter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9044" y="2382418"/>
            <a:ext cx="2819400" cy="1916113"/>
          </a:xfrm>
          <a:prstGeom prst="rect">
            <a:avLst/>
          </a:prstGeom>
          <a:noFill/>
          <a:extLst>
            <a:ext uri="{909E8E84-426E-40DD-AFC4-6F175D3DCCD1}">
              <a14:hiddenFill xmlns:a14="http://schemas.microsoft.com/office/drawing/2010/main">
                <a:solidFill>
                  <a:srgbClr val="FFFFFF"/>
                </a:solidFill>
              </a14:hiddenFill>
            </a:ext>
          </a:extLst>
        </p:spPr>
      </p:pic>
      <p:pic>
        <p:nvPicPr>
          <p:cNvPr id="16391" name="Picture 7" descr="muscles an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8568" y="1380797"/>
            <a:ext cx="1728788" cy="3810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217" y="1539293"/>
            <a:ext cx="2745263" cy="3493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4862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box(out)">
                                      <p:cBhvr>
                                        <p:cTn id="7" dur="500"/>
                                        <p:tgtEl>
                                          <p:spTgt spid="16390"/>
                                        </p:tgtEl>
                                      </p:cBhvr>
                                    </p:animEffect>
                                  </p:childTnLst>
                                </p:cTn>
                              </p:par>
                              <p:par>
                                <p:cTn id="8" presetID="4" presetClass="entr" presetSubtype="32" fill="hold" nodeType="withEffect">
                                  <p:stCondLst>
                                    <p:cond delay="0"/>
                                  </p:stCondLst>
                                  <p:childTnLst>
                                    <p:set>
                                      <p:cBhvr>
                                        <p:cTn id="9" dur="1" fill="hold">
                                          <p:stCondLst>
                                            <p:cond delay="0"/>
                                          </p:stCondLst>
                                        </p:cTn>
                                        <p:tgtEl>
                                          <p:spTgt spid="16391"/>
                                        </p:tgtEl>
                                        <p:attrNameLst>
                                          <p:attrName>style.visibility</p:attrName>
                                        </p:attrNameLst>
                                      </p:cBhvr>
                                      <p:to>
                                        <p:strVal val="visible"/>
                                      </p:to>
                                    </p:set>
                                    <p:animEffect transition="in" filter="box(out)">
                                      <p:cBhvr>
                                        <p:cTn id="10"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14400" y="609600"/>
            <a:ext cx="8220974" cy="1143000"/>
          </a:xfrm>
        </p:spPr>
        <p:txBody>
          <a:bodyPr/>
          <a:lstStyle/>
          <a:p>
            <a:pPr algn="ctr"/>
            <a:r>
              <a:rPr lang="fr-FR" altLang="fr-FR" b="1" dirty="0">
                <a:latin typeface="Times New Roman" panose="02020603050405020304" pitchFamily="18" charset="0"/>
                <a:cs typeface="Times New Roman" panose="02020603050405020304" pitchFamily="18" charset="0"/>
              </a:rPr>
              <a:t>Les troubles morpho-statiques</a:t>
            </a:r>
          </a:p>
        </p:txBody>
      </p:sp>
      <p:sp>
        <p:nvSpPr>
          <p:cNvPr id="10243" name="Rectangle 3"/>
          <p:cNvSpPr>
            <a:spLocks noGrp="1" noChangeArrowheads="1"/>
          </p:cNvSpPr>
          <p:nvPr>
            <p:ph type="body" sz="half" idx="1"/>
          </p:nvPr>
        </p:nvSpPr>
        <p:spPr>
          <a:xfrm>
            <a:off x="548640" y="1981200"/>
            <a:ext cx="5445760" cy="2901351"/>
          </a:xfrm>
        </p:spPr>
        <p:txBody>
          <a:bodyPr>
            <a:normAutofit/>
          </a:bodyPr>
          <a:lstStyle/>
          <a:p>
            <a:pPr algn="ctr"/>
            <a:r>
              <a:rPr lang="fr-FR" altLang="fr-FR" sz="2000" dirty="0" smtClean="0">
                <a:latin typeface="Times New Roman" panose="02020603050405020304" pitchFamily="18" charset="0"/>
                <a:cs typeface="Times New Roman" panose="02020603050405020304" pitchFamily="18" charset="0"/>
              </a:rPr>
              <a:t>Exemple d’un pied </a:t>
            </a:r>
            <a:r>
              <a:rPr lang="fr-FR" altLang="fr-FR" sz="2000" dirty="0">
                <a:latin typeface="Times New Roman" panose="02020603050405020304" pitchFamily="18" charset="0"/>
                <a:cs typeface="Times New Roman" panose="02020603050405020304" pitchFamily="18" charset="0"/>
              </a:rPr>
              <a:t>varus </a:t>
            </a:r>
            <a:r>
              <a:rPr lang="fr-FR" altLang="fr-FR" sz="2000" dirty="0" smtClean="0">
                <a:latin typeface="Times New Roman" panose="02020603050405020304" pitchFamily="18" charset="0"/>
                <a:cs typeface="Times New Roman" panose="02020603050405020304" pitchFamily="18" charset="0"/>
              </a:rPr>
              <a:t>:</a:t>
            </a:r>
          </a:p>
          <a:p>
            <a:pPr algn="ctr"/>
            <a:endParaRPr lang="fr-FR" altLang="fr-FR" sz="20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fr-FR" altLang="fr-FR" sz="2000" dirty="0" smtClean="0">
                <a:latin typeface="Times New Roman" panose="02020603050405020304" pitchFamily="18" charset="0"/>
                <a:cs typeface="Times New Roman" panose="02020603050405020304" pitchFamily="18" charset="0"/>
              </a:rPr>
              <a:t>L’axe </a:t>
            </a:r>
            <a:r>
              <a:rPr lang="fr-FR" altLang="fr-FR" sz="2000" dirty="0">
                <a:latin typeface="Times New Roman" panose="02020603050405020304" pitchFamily="18" charset="0"/>
                <a:cs typeface="Times New Roman" panose="02020603050405020304" pitchFamily="18" charset="0"/>
              </a:rPr>
              <a:t>du tendon </a:t>
            </a:r>
            <a:r>
              <a:rPr lang="fr-FR" altLang="fr-FR" sz="2000" dirty="0" smtClean="0">
                <a:latin typeface="Times New Roman" panose="02020603050405020304" pitchFamily="18" charset="0"/>
                <a:cs typeface="Times New Roman" panose="02020603050405020304" pitchFamily="18" charset="0"/>
              </a:rPr>
              <a:t>d’Achille  est vers l’extérieur</a:t>
            </a:r>
          </a:p>
          <a:p>
            <a:pPr>
              <a:buFont typeface="Arial" panose="020B0604020202020204" pitchFamily="34" charset="0"/>
              <a:buChar char="•"/>
            </a:pPr>
            <a:r>
              <a:rPr lang="fr-FR" altLang="fr-FR" sz="2000" dirty="0" smtClean="0">
                <a:latin typeface="Times New Roman" panose="02020603050405020304" pitchFamily="18" charset="0"/>
                <a:cs typeface="Times New Roman" panose="02020603050405020304" pitchFamily="18" charset="0"/>
              </a:rPr>
              <a:t>On peut avoir une incidences </a:t>
            </a:r>
            <a:r>
              <a:rPr lang="fr-FR" altLang="fr-FR" sz="2000" dirty="0">
                <a:latin typeface="Times New Roman" panose="02020603050405020304" pitchFamily="18" charset="0"/>
                <a:cs typeface="Times New Roman" panose="02020603050405020304" pitchFamily="18" charset="0"/>
              </a:rPr>
              <a:t>sur le </a:t>
            </a:r>
            <a:r>
              <a:rPr lang="fr-FR" altLang="fr-FR" sz="2000" dirty="0" smtClean="0">
                <a:latin typeface="Times New Roman" panose="02020603050405020304" pitchFamily="18" charset="0"/>
                <a:cs typeface="Times New Roman" panose="02020603050405020304" pitchFamily="18" charset="0"/>
              </a:rPr>
              <a:t>membre inférieur, sur </a:t>
            </a:r>
            <a:r>
              <a:rPr lang="fr-FR" altLang="fr-FR" sz="2000" dirty="0">
                <a:latin typeface="Times New Roman" panose="02020603050405020304" pitchFamily="18" charset="0"/>
                <a:cs typeface="Times New Roman" panose="02020603050405020304" pitchFamily="18" charset="0"/>
              </a:rPr>
              <a:t>le bassin et la colonne </a:t>
            </a:r>
            <a:r>
              <a:rPr lang="fr-FR" altLang="fr-FR" sz="2000" dirty="0" smtClean="0">
                <a:latin typeface="Times New Roman" panose="02020603050405020304" pitchFamily="18" charset="0"/>
                <a:cs typeface="Times New Roman" panose="02020603050405020304" pitchFamily="18" charset="0"/>
              </a:rPr>
              <a:t>vertébrale.</a:t>
            </a:r>
            <a:endParaRPr lang="fr-FR" altLang="fr-FR" sz="2000" dirty="0">
              <a:latin typeface="Times New Roman" panose="02020603050405020304" pitchFamily="18" charset="0"/>
              <a:cs typeface="Times New Roman" panose="02020603050405020304" pitchFamily="18" charset="0"/>
            </a:endParaRPr>
          </a:p>
        </p:txBody>
      </p:sp>
      <p:pic>
        <p:nvPicPr>
          <p:cNvPr id="10244" name="Picture 4" descr="Pieds varus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172200" y="2351088"/>
            <a:ext cx="4038600" cy="302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3663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sz="quarter"/>
          </p:nvPr>
        </p:nvSpPr>
        <p:spPr>
          <a:xfrm>
            <a:off x="0" y="307975"/>
            <a:ext cx="8746727" cy="751285"/>
          </a:xfrm>
        </p:spPr>
        <p:txBody>
          <a:bodyPr>
            <a:noAutofit/>
          </a:bodyPr>
          <a:lstStyle/>
          <a:p>
            <a:pPr algn="ctr"/>
            <a:r>
              <a:rPr lang="fr-FR" altLang="fr-FR" b="1" dirty="0" smtClean="0">
                <a:latin typeface="Times New Roman" panose="02020603050405020304" pitchFamily="18" charset="0"/>
                <a:cs typeface="Times New Roman" panose="02020603050405020304" pitchFamily="18" charset="0"/>
              </a:rPr>
              <a:t>Les semelles orthopédiques</a:t>
            </a:r>
            <a:endParaRPr lang="fr-FR" altLang="fr-FR" b="1" dirty="0">
              <a:latin typeface="Times New Roman" panose="02020603050405020304" pitchFamily="18" charset="0"/>
              <a:cs typeface="Times New Roman" panose="02020603050405020304" pitchFamily="18" charset="0"/>
            </a:endParaRPr>
          </a:p>
        </p:txBody>
      </p:sp>
      <p:pic>
        <p:nvPicPr>
          <p:cNvPr id="2059" name="Picture 11" descr="herminator.jpg                                                 00035EB8Macintosh HD                   BCFBA33A:"/>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7297773" y="4133536"/>
            <a:ext cx="3060700" cy="1981200"/>
          </a:xfrm>
        </p:spPr>
      </p:pic>
      <p:pic>
        <p:nvPicPr>
          <p:cNvPr id="2061" name="Picture 13" descr="pied-ballon.jpg                                                00035EB8Macintosh HD                   BCFBA33A:"/>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373450" y="1947099"/>
            <a:ext cx="2252663" cy="1441450"/>
          </a:xfrm>
        </p:spPr>
      </p:pic>
      <p:pic>
        <p:nvPicPr>
          <p:cNvPr id="2062" name="Picture 14" descr="mich.jpg                                                       00035EB8Macintosh HD                   BCFBA33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4400" y="1504038"/>
            <a:ext cx="1814513" cy="2159000"/>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10;pied-vélo.jpg                                                  00035EB8Macintosh HD                   BCFBA33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497" y="3388549"/>
            <a:ext cx="3252788" cy="2160588"/>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10;piedsgolf.jpg                                                  00035EB8Macintosh HD                   BCFBA33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2912" y="3478847"/>
            <a:ext cx="1741488" cy="1079500"/>
          </a:xfrm>
          <a:prstGeom prst="rect">
            <a:avLst/>
          </a:prstGeom>
          <a:noFill/>
          <a:extLst>
            <a:ext uri="{909E8E84-426E-40DD-AFC4-6F175D3DCCD1}">
              <a14:hiddenFill xmlns:a14="http://schemas.microsoft.com/office/drawing/2010/main">
                <a:solidFill>
                  <a:srgbClr val="FFFFFF"/>
                </a:solidFill>
              </a14:hiddenFill>
            </a:ext>
          </a:extLst>
        </p:spPr>
      </p:pic>
      <p:pic>
        <p:nvPicPr>
          <p:cNvPr id="2067" name="Picture 19" descr="hand.jpg                                                       00035EB8Macintosh HD                   BCFBA33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8401" y="5151436"/>
            <a:ext cx="218122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9"/>
          <a:stretch>
            <a:fillRect/>
          </a:stretch>
        </p:blipFill>
        <p:spPr>
          <a:xfrm>
            <a:off x="2819594" y="1827293"/>
            <a:ext cx="2981325" cy="1533525"/>
          </a:xfrm>
          <a:prstGeom prst="rect">
            <a:avLst/>
          </a:prstGeom>
        </p:spPr>
      </p:pic>
      <p:pic>
        <p:nvPicPr>
          <p:cNvPr id="4" name="Espace réservé du contenu 3"/>
          <p:cNvPicPr>
            <a:picLocks noGrp="1" noChangeAspect="1"/>
          </p:cNvPicPr>
          <p:nvPr>
            <p:ph sz="quarter" idx="1"/>
          </p:nvPr>
        </p:nvPicPr>
        <p:blipFill>
          <a:blip r:embed="rId10" cstate="print">
            <a:extLst>
              <a:ext uri="{28A0092B-C50C-407E-A947-70E740481C1C}">
                <a14:useLocalDpi xmlns:a14="http://schemas.microsoft.com/office/drawing/2010/main" val="0"/>
              </a:ext>
            </a:extLst>
          </a:blip>
          <a:stretch>
            <a:fillRect/>
          </a:stretch>
        </p:blipFill>
        <p:spPr>
          <a:xfrm>
            <a:off x="7848406" y="1824396"/>
            <a:ext cx="2641600" cy="1981200"/>
          </a:xfrm>
        </p:spPr>
      </p:pic>
      <p:pic>
        <p:nvPicPr>
          <p:cNvPr id="6" name="Image 5"/>
          <p:cNvPicPr>
            <a:picLocks noChangeAspect="1"/>
          </p:cNvPicPr>
          <p:nvPr/>
        </p:nvPicPr>
        <p:blipFill>
          <a:blip r:embed="rId11"/>
          <a:stretch>
            <a:fillRect/>
          </a:stretch>
        </p:blipFill>
        <p:spPr>
          <a:xfrm>
            <a:off x="3957769" y="4665006"/>
            <a:ext cx="2619375" cy="1743075"/>
          </a:xfrm>
          <a:prstGeom prst="rect">
            <a:avLst/>
          </a:prstGeom>
        </p:spPr>
      </p:pic>
      <p:pic>
        <p:nvPicPr>
          <p:cNvPr id="7" name="Image 6"/>
          <p:cNvPicPr>
            <a:picLocks noChangeAspect="1"/>
          </p:cNvPicPr>
          <p:nvPr/>
        </p:nvPicPr>
        <p:blipFill>
          <a:blip r:embed="rId12"/>
          <a:stretch>
            <a:fillRect/>
          </a:stretch>
        </p:blipFill>
        <p:spPr>
          <a:xfrm>
            <a:off x="6395270" y="3713482"/>
            <a:ext cx="2295525" cy="1714500"/>
          </a:xfrm>
          <a:prstGeom prst="rect">
            <a:avLst/>
          </a:prstGeom>
        </p:spPr>
      </p:pic>
    </p:spTree>
    <p:extLst>
      <p:ext uri="{BB962C8B-B14F-4D97-AF65-F5344CB8AC3E}">
        <p14:creationId xmlns:p14="http://schemas.microsoft.com/office/powerpoint/2010/main" val="1303236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7" name="Rectangle 9"/>
          <p:cNvSpPr>
            <a:spLocks noGrp="1" noChangeArrowheads="1"/>
          </p:cNvSpPr>
          <p:nvPr>
            <p:ph type="title"/>
          </p:nvPr>
        </p:nvSpPr>
        <p:spPr/>
        <p:txBody>
          <a:bodyPr/>
          <a:lstStyle/>
          <a:p>
            <a:pPr algn="ctr"/>
            <a:r>
              <a:rPr lang="fr-FR" altLang="fr-FR" b="1" dirty="0" smtClean="0">
                <a:latin typeface="Times New Roman" panose="02020603050405020304" pitchFamily="18" charset="0"/>
                <a:cs typeface="Times New Roman" panose="02020603050405020304" pitchFamily="18" charset="0"/>
              </a:rPr>
              <a:t>Le passé</a:t>
            </a:r>
            <a:endParaRPr lang="fr-FR" altLang="fr-FR" b="1" dirty="0">
              <a:latin typeface="Times New Roman" panose="02020603050405020304" pitchFamily="18" charset="0"/>
              <a:cs typeface="Times New Roman" panose="02020603050405020304" pitchFamily="18" charset="0"/>
            </a:endParaRPr>
          </a:p>
        </p:txBody>
      </p:sp>
      <p:pic>
        <p:nvPicPr>
          <p:cNvPr id="48133" name="Picture 5" descr="A1BISV"/>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37068" y="2060575"/>
            <a:ext cx="4038600" cy="424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136" name="Picture 8" descr="A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44261" y="2060575"/>
            <a:ext cx="2952750" cy="4070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450211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423592" y="365760"/>
            <a:ext cx="5780129" cy="731520"/>
          </a:xfrm>
        </p:spPr>
        <p:txBody>
          <a:bodyPr/>
          <a:lstStyle/>
          <a:p>
            <a:r>
              <a:rPr lang="fr-FR" altLang="fr-FR" b="1" dirty="0">
                <a:latin typeface="Times New Roman" panose="02020603050405020304" pitchFamily="18" charset="0"/>
                <a:cs typeface="Times New Roman" panose="02020603050405020304" pitchFamily="18" charset="0"/>
              </a:rPr>
              <a:t>Technique </a:t>
            </a:r>
            <a:r>
              <a:rPr lang="fr-FR" altLang="fr-FR" b="1" dirty="0" smtClean="0">
                <a:latin typeface="Times New Roman" panose="02020603050405020304" pitchFamily="18" charset="0"/>
                <a:cs typeface="Times New Roman" panose="02020603050405020304" pitchFamily="18" charset="0"/>
              </a:rPr>
              <a:t>et </a:t>
            </a:r>
            <a:r>
              <a:rPr lang="fr-FR" altLang="fr-FR" b="1" dirty="0">
                <a:latin typeface="Times New Roman" panose="02020603050405020304" pitchFamily="18" charset="0"/>
                <a:cs typeface="Times New Roman" panose="02020603050405020304" pitchFamily="18" charset="0"/>
              </a:rPr>
              <a:t>Matériaux</a:t>
            </a:r>
            <a:endParaRPr lang="fr-FR" altLang="fr-FR" sz="2800" b="1" dirty="0">
              <a:latin typeface="Times New Roman" panose="02020603050405020304" pitchFamily="18" charset="0"/>
              <a:cs typeface="Times New Roman" panose="02020603050405020304" pitchFamily="18" charset="0"/>
            </a:endParaRPr>
          </a:p>
        </p:txBody>
      </p:sp>
      <p:sp>
        <p:nvSpPr>
          <p:cNvPr id="22531" name="Rectangle 3"/>
          <p:cNvSpPr>
            <a:spLocks noGrp="1" noChangeArrowheads="1"/>
          </p:cNvSpPr>
          <p:nvPr>
            <p:ph type="body" idx="1"/>
          </p:nvPr>
        </p:nvSpPr>
        <p:spPr>
          <a:xfrm>
            <a:off x="77638" y="1405719"/>
            <a:ext cx="10547432" cy="5281684"/>
          </a:xfrm>
        </p:spPr>
        <p:txBody>
          <a:bodyPr>
            <a:noAutofit/>
          </a:bodyPr>
          <a:lstStyle/>
          <a:p>
            <a:pPr algn="ctr"/>
            <a:r>
              <a:rPr lang="fr-FR" altLang="fr-FR" sz="2000" dirty="0" smtClean="0">
                <a:solidFill>
                  <a:schemeClr val="tx1"/>
                </a:solidFill>
                <a:latin typeface="Times New Roman" panose="02020603050405020304" pitchFamily="18" charset="0"/>
                <a:cs typeface="Times New Roman" panose="02020603050405020304" pitchFamily="18" charset="0"/>
              </a:rPr>
              <a:t>L’examen clinique nous a permis de poser un diagnostic et donc de déterminer </a:t>
            </a:r>
          </a:p>
          <a:p>
            <a:pPr algn="ctr">
              <a:buFont typeface="Arial" panose="020B0604020202020204" pitchFamily="34" charset="0"/>
              <a:buChar char="•"/>
            </a:pPr>
            <a:r>
              <a:rPr lang="fr-FR" altLang="fr-FR" sz="2000" dirty="0" smtClean="0">
                <a:solidFill>
                  <a:schemeClr val="tx1"/>
                </a:solidFill>
                <a:latin typeface="Times New Roman" panose="02020603050405020304" pitchFamily="18" charset="0"/>
                <a:cs typeface="Times New Roman" panose="02020603050405020304" pitchFamily="18" charset="0"/>
              </a:rPr>
              <a:t>L’emplacement des éléments correcteurs</a:t>
            </a:r>
          </a:p>
          <a:p>
            <a:pPr algn="ctr">
              <a:buFont typeface="Arial" panose="020B0604020202020204" pitchFamily="34" charset="0"/>
              <a:buChar char="•"/>
            </a:pPr>
            <a:r>
              <a:rPr lang="fr-FR" altLang="fr-FR" sz="2000" dirty="0" smtClean="0">
                <a:solidFill>
                  <a:schemeClr val="tx1"/>
                </a:solidFill>
                <a:latin typeface="Times New Roman" panose="02020603050405020304" pitchFamily="18" charset="0"/>
                <a:cs typeface="Times New Roman" panose="02020603050405020304" pitchFamily="18" charset="0"/>
              </a:rPr>
              <a:t>Leur hauteur</a:t>
            </a:r>
          </a:p>
          <a:p>
            <a:pPr algn="ctr">
              <a:buFont typeface="Arial" panose="020B0604020202020204" pitchFamily="34" charset="0"/>
              <a:buChar char="•"/>
            </a:pPr>
            <a:r>
              <a:rPr lang="fr-FR" altLang="fr-FR" sz="2000" dirty="0" smtClean="0">
                <a:solidFill>
                  <a:schemeClr val="tx1"/>
                </a:solidFill>
                <a:latin typeface="Times New Roman" panose="02020603050405020304" pitchFamily="18" charset="0"/>
                <a:cs typeface="Times New Roman" panose="02020603050405020304" pitchFamily="18" charset="0"/>
              </a:rPr>
              <a:t> La densité des matériaux utilisés </a:t>
            </a:r>
            <a:endParaRPr lang="fr-FR" altLang="fr-FR" sz="2000" dirty="0">
              <a:solidFill>
                <a:schemeClr val="tx1"/>
              </a:solidFill>
              <a:latin typeface="Times New Roman" panose="02020603050405020304" pitchFamily="18" charset="0"/>
              <a:cs typeface="Times New Roman" panose="02020603050405020304" pitchFamily="18" charset="0"/>
            </a:endParaRPr>
          </a:p>
          <a:p>
            <a:pPr algn="ctr"/>
            <a:r>
              <a:rPr lang="fr-FR" altLang="fr-FR" sz="2000" dirty="0" smtClean="0">
                <a:solidFill>
                  <a:schemeClr val="tx1"/>
                </a:solidFill>
                <a:latin typeface="Times New Roman" panose="02020603050405020304" pitchFamily="18" charset="0"/>
                <a:cs typeface="Times New Roman" panose="02020603050405020304" pitchFamily="18" charset="0"/>
              </a:rPr>
              <a:t>Les semelles orthopédiques sont maintenant faites en matériaux spécifiques</a:t>
            </a:r>
          </a:p>
          <a:p>
            <a:pPr marL="0" indent="0" algn="ctr">
              <a:buNone/>
            </a:pPr>
            <a:r>
              <a:rPr lang="fr-FR" altLang="fr-FR" sz="2000" dirty="0" smtClean="0">
                <a:solidFill>
                  <a:schemeClr val="tx1"/>
                </a:solidFill>
                <a:latin typeface="Times New Roman" panose="02020603050405020304" pitchFamily="18" charset="0"/>
                <a:cs typeface="Times New Roman" panose="02020603050405020304" pitchFamily="18" charset="0"/>
              </a:rPr>
              <a:t> (en </a:t>
            </a:r>
            <a:r>
              <a:rPr lang="fr-FR" altLang="fr-FR" sz="2000" dirty="0">
                <a:solidFill>
                  <a:schemeClr val="tx1"/>
                </a:solidFill>
                <a:latin typeface="Times New Roman" panose="02020603050405020304" pitchFamily="18" charset="0"/>
                <a:cs typeface="Times New Roman" panose="02020603050405020304" pitchFamily="18" charset="0"/>
              </a:rPr>
              <a:t>mousses </a:t>
            </a:r>
            <a:r>
              <a:rPr lang="fr-FR" altLang="fr-FR" sz="2000" dirty="0" smtClean="0">
                <a:solidFill>
                  <a:schemeClr val="tx1"/>
                </a:solidFill>
                <a:latin typeface="Times New Roman" panose="02020603050405020304" pitchFamily="18" charset="0"/>
                <a:cs typeface="Times New Roman" panose="02020603050405020304" pitchFamily="18" charset="0"/>
              </a:rPr>
              <a:t>E.V.A (Ethyl </a:t>
            </a:r>
            <a:r>
              <a:rPr lang="fr-FR" altLang="fr-FR" sz="2000" dirty="0">
                <a:solidFill>
                  <a:schemeClr val="tx1"/>
                </a:solidFill>
                <a:latin typeface="Times New Roman" panose="02020603050405020304" pitchFamily="18" charset="0"/>
                <a:cs typeface="Times New Roman" panose="02020603050405020304" pitchFamily="18" charset="0"/>
              </a:rPr>
              <a:t>Vinyl </a:t>
            </a:r>
            <a:r>
              <a:rPr lang="fr-FR" altLang="fr-FR" sz="2000" dirty="0" smtClean="0">
                <a:solidFill>
                  <a:schemeClr val="tx1"/>
                </a:solidFill>
                <a:latin typeface="Times New Roman" panose="02020603050405020304" pitchFamily="18" charset="0"/>
                <a:cs typeface="Times New Roman" panose="02020603050405020304" pitchFamily="18" charset="0"/>
              </a:rPr>
              <a:t>Acétate), en </a:t>
            </a:r>
            <a:r>
              <a:rPr lang="fr-FR" altLang="fr-FR" sz="2000" dirty="0">
                <a:solidFill>
                  <a:schemeClr val="tx1"/>
                </a:solidFill>
                <a:latin typeface="Times New Roman" panose="02020603050405020304" pitchFamily="18" charset="0"/>
                <a:cs typeface="Times New Roman" panose="02020603050405020304" pitchFamily="18" charset="0"/>
              </a:rPr>
              <a:t>mousses </a:t>
            </a:r>
            <a:r>
              <a:rPr lang="fr-FR" altLang="fr-FR" sz="2000" dirty="0" smtClean="0">
                <a:solidFill>
                  <a:schemeClr val="tx1"/>
                </a:solidFill>
                <a:latin typeface="Times New Roman" panose="02020603050405020304" pitchFamily="18" charset="0"/>
                <a:cs typeface="Times New Roman" panose="02020603050405020304" pitchFamily="18" charset="0"/>
              </a:rPr>
              <a:t>Polyéthylènes, en </a:t>
            </a:r>
            <a:r>
              <a:rPr lang="fr-FR" altLang="fr-FR" sz="2000" dirty="0">
                <a:solidFill>
                  <a:schemeClr val="tx1"/>
                </a:solidFill>
                <a:latin typeface="Times New Roman" panose="02020603050405020304" pitchFamily="18" charset="0"/>
                <a:cs typeface="Times New Roman" panose="02020603050405020304" pitchFamily="18" charset="0"/>
              </a:rPr>
              <a:t>résines Polyesters </a:t>
            </a:r>
            <a:r>
              <a:rPr lang="fr-FR" altLang="fr-FR" sz="2000" dirty="0" smtClean="0">
                <a:solidFill>
                  <a:schemeClr val="tx1"/>
                </a:solidFill>
                <a:latin typeface="Times New Roman" panose="02020603050405020304" pitchFamily="18" charset="0"/>
                <a:cs typeface="Times New Roman" panose="02020603050405020304" pitchFamily="18" charset="0"/>
              </a:rPr>
              <a:t>…)</a:t>
            </a:r>
            <a:r>
              <a:rPr lang="fr-FR" sz="2000" dirty="0"/>
              <a:t> </a:t>
            </a:r>
            <a:r>
              <a:rPr lang="fr-FR" sz="2000" dirty="0">
                <a:latin typeface="Times New Roman" panose="02020603050405020304" pitchFamily="18" charset="0"/>
                <a:cs typeface="Times New Roman" panose="02020603050405020304" pitchFamily="18" charset="0"/>
              </a:rPr>
              <a:t>Chaque famille ayant des propriétés propres, le pédicure podologue choisira ses matériaux selon différentes notions tels que : la densité, la dureté exprimé en shore A, ainsi que la rémanence, l’absorption….</a:t>
            </a:r>
            <a:endParaRPr lang="fr-FR" altLang="fr-FR" sz="2000" dirty="0" smtClean="0">
              <a:solidFill>
                <a:schemeClr val="tx1"/>
              </a:solidFill>
              <a:latin typeface="Times New Roman" panose="02020603050405020304" pitchFamily="18" charset="0"/>
              <a:cs typeface="Times New Roman" panose="02020603050405020304" pitchFamily="18" charset="0"/>
            </a:endParaRPr>
          </a:p>
          <a:p>
            <a:pPr algn="ctr"/>
            <a:r>
              <a:rPr lang="fr-FR" altLang="fr-FR" sz="2000" dirty="0" smtClean="0">
                <a:solidFill>
                  <a:schemeClr val="tx1"/>
                </a:solidFill>
                <a:latin typeface="Times New Roman" panose="02020603050405020304" pitchFamily="18" charset="0"/>
                <a:cs typeface="Times New Roman" panose="02020603050405020304" pitchFamily="18" charset="0"/>
              </a:rPr>
              <a:t>Elles peuvent être classiques, thermoformées, thermocollées ….</a:t>
            </a:r>
            <a:endParaRPr lang="fr-FR" altLang="fr-FR" sz="2000" dirty="0">
              <a:solidFill>
                <a:schemeClr val="tx1"/>
              </a:solidFill>
              <a:latin typeface="Times New Roman" panose="02020603050405020304" pitchFamily="18" charset="0"/>
              <a:cs typeface="Times New Roman" panose="02020603050405020304" pitchFamily="18" charset="0"/>
            </a:endParaRPr>
          </a:p>
          <a:p>
            <a:pPr algn="ctr"/>
            <a:r>
              <a:rPr lang="fr-FR" altLang="fr-FR" sz="2000" dirty="0" smtClean="0">
                <a:latin typeface="Times New Roman" panose="02020603050405020304" pitchFamily="18" charset="0"/>
                <a:cs typeface="Times New Roman" panose="02020603050405020304" pitchFamily="18" charset="0"/>
              </a:rPr>
              <a:t>Elles sont de plus en plus légères</a:t>
            </a:r>
            <a:endParaRPr lang="fr-FR" altLang="fr-FR" sz="2000" dirty="0">
              <a:latin typeface="Times New Roman" panose="02020603050405020304" pitchFamily="18" charset="0"/>
              <a:cs typeface="Times New Roman" panose="02020603050405020304" pitchFamily="18" charset="0"/>
            </a:endParaRPr>
          </a:p>
          <a:p>
            <a:pPr algn="ctr"/>
            <a:r>
              <a:rPr lang="fr-FR" altLang="fr-FR" sz="2000" dirty="0" smtClean="0">
                <a:latin typeface="Times New Roman" panose="02020603050405020304" pitchFamily="18" charset="0"/>
                <a:cs typeface="Times New Roman" panose="02020603050405020304" pitchFamily="18" charset="0"/>
              </a:rPr>
              <a:t>Elles sont adaptées au chaussant</a:t>
            </a:r>
            <a:endParaRPr lang="fr-FR" alt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5550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3" y="609600"/>
            <a:ext cx="9162125" cy="768439"/>
          </a:xfrm>
        </p:spPr>
        <p:txBody>
          <a:bodyPr>
            <a:normAutofit/>
          </a:bodyPr>
          <a:lstStyle/>
          <a:p>
            <a:r>
              <a:rPr lang="fr-FR" dirty="0" smtClean="0">
                <a:latin typeface="Times New Roman" panose="02020603050405020304" pitchFamily="18" charset="0"/>
                <a:cs typeface="Times New Roman" panose="02020603050405020304" pitchFamily="18" charset="0"/>
              </a:rPr>
              <a:t>La réalisation d’une semelle orthopédique</a:t>
            </a:r>
            <a:endParaRPr lang="fr-FR"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600058" y="1953210"/>
            <a:ext cx="9531493" cy="3825797"/>
          </a:xfrm>
        </p:spPr>
        <p:txBody>
          <a:bodyPr>
            <a:normAutofit/>
          </a:bodyPr>
          <a:lstStyle/>
          <a:p>
            <a:pPr marL="0" lvl="0" indent="0">
              <a:buNone/>
            </a:pPr>
            <a:r>
              <a:rPr lang="fr-FR" sz="2000" dirty="0" smtClean="0">
                <a:latin typeface="Times New Roman" panose="02020603050405020304" pitchFamily="18" charset="0"/>
                <a:cs typeface="Times New Roman" panose="02020603050405020304" pitchFamily="18" charset="0"/>
              </a:rPr>
              <a:t>La semelle orthopédique se compose :</a:t>
            </a:r>
          </a:p>
          <a:p>
            <a:pPr lvl="0">
              <a:buFont typeface="Arial" panose="020B0604020202020204" pitchFamily="34" charset="0"/>
              <a:buChar char="•"/>
            </a:pPr>
            <a:r>
              <a:rPr lang="fr-FR" sz="2000" b="1" dirty="0">
                <a:latin typeface="Times New Roman" panose="02020603050405020304" pitchFamily="18" charset="0"/>
                <a:cs typeface="Times New Roman" panose="02020603050405020304" pitchFamily="18" charset="0"/>
              </a:rPr>
              <a:t>d</a:t>
            </a:r>
            <a:r>
              <a:rPr lang="fr-FR" sz="2000" b="1" dirty="0" smtClean="0">
                <a:latin typeface="Times New Roman" panose="02020603050405020304" pitchFamily="18" charset="0"/>
                <a:cs typeface="Times New Roman" panose="02020603050405020304" pitchFamily="18" charset="0"/>
              </a:rPr>
              <a:t>’une </a:t>
            </a:r>
            <a:r>
              <a:rPr lang="fr-FR" sz="2000" b="1" dirty="0">
                <a:latin typeface="Times New Roman" panose="02020603050405020304" pitchFamily="18" charset="0"/>
                <a:cs typeface="Times New Roman" panose="02020603050405020304" pitchFamily="18" charset="0"/>
              </a:rPr>
              <a:t>base </a:t>
            </a:r>
            <a:r>
              <a:rPr lang="fr-FR" sz="2000" dirty="0" smtClean="0">
                <a:latin typeface="Times New Roman" panose="02020603050405020304" pitchFamily="18" charset="0"/>
                <a:cs typeface="Times New Roman" panose="02020603050405020304" pitchFamily="18" charset="0"/>
              </a:rPr>
              <a:t>dont</a:t>
            </a:r>
            <a:r>
              <a:rPr lang="fr-FR" sz="2000" b="1" dirty="0" smtClean="0">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rPr>
              <a:t>la découpe se fait en fonction d’un gabarit qui correspond à la pointure du patient. Cette base  est en résine.</a:t>
            </a:r>
            <a:endParaRPr lang="fr-FR" sz="2000" dirty="0">
              <a:latin typeface="Times New Roman" panose="02020603050405020304" pitchFamily="18" charset="0"/>
              <a:cs typeface="Times New Roman" panose="02020603050405020304" pitchFamily="18" charset="0"/>
            </a:endParaRPr>
          </a:p>
          <a:p>
            <a:pPr lvl="0">
              <a:buFont typeface="Arial" panose="020B0604020202020204" pitchFamily="34" charset="0"/>
              <a:buChar char="•"/>
            </a:pPr>
            <a:r>
              <a:rPr lang="fr-FR" sz="2000" b="1" dirty="0">
                <a:latin typeface="Times New Roman" panose="02020603050405020304" pitchFamily="18" charset="0"/>
                <a:cs typeface="Times New Roman" panose="02020603050405020304" pitchFamily="18" charset="0"/>
              </a:rPr>
              <a:t>d</a:t>
            </a:r>
            <a:r>
              <a:rPr lang="fr-FR" sz="2000" b="1" dirty="0" smtClean="0">
                <a:latin typeface="Times New Roman" panose="02020603050405020304" pitchFamily="18" charset="0"/>
                <a:cs typeface="Times New Roman" panose="02020603050405020304" pitchFamily="18" charset="0"/>
              </a:rPr>
              <a:t>es </a:t>
            </a:r>
            <a:r>
              <a:rPr lang="fr-FR" sz="2000" b="1" dirty="0">
                <a:latin typeface="Times New Roman" panose="02020603050405020304" pitchFamily="18" charset="0"/>
                <a:cs typeface="Times New Roman" panose="02020603050405020304" pitchFamily="18" charset="0"/>
              </a:rPr>
              <a:t>éléments correcteurs de la </a:t>
            </a:r>
            <a:r>
              <a:rPr lang="fr-FR" sz="2000" b="1" dirty="0" smtClean="0">
                <a:latin typeface="Times New Roman" panose="02020603050405020304" pitchFamily="18" charset="0"/>
                <a:cs typeface="Times New Roman" panose="02020603050405020304" pitchFamily="18" charset="0"/>
              </a:rPr>
              <a:t>semelle</a:t>
            </a:r>
          </a:p>
          <a:p>
            <a:pPr marL="0" indent="0" hangingPunct="0">
              <a:buNone/>
            </a:pPr>
            <a:r>
              <a:rPr lang="fr-FR" sz="2000" dirty="0" smtClean="0">
                <a:latin typeface="Times New Roman" panose="02020603050405020304" pitchFamily="18" charset="0"/>
                <a:cs typeface="Times New Roman" panose="02020603050405020304" pitchFamily="18" charset="0"/>
              </a:rPr>
              <a:t>Ils sont en liège ou </a:t>
            </a:r>
            <a:r>
              <a:rPr lang="fr-FR" sz="2000" dirty="0">
                <a:latin typeface="Times New Roman" panose="02020603050405020304" pitchFamily="18" charset="0"/>
                <a:cs typeface="Times New Roman" panose="02020603050405020304" pitchFamily="18" charset="0"/>
              </a:rPr>
              <a:t>autres matériaux synthétiques admis dans le cahier des charges.</a:t>
            </a:r>
          </a:p>
          <a:p>
            <a:pPr marL="0" indent="0" hangingPunct="0">
              <a:buNone/>
            </a:pPr>
            <a:r>
              <a:rPr lang="fr-FR" sz="2000" dirty="0">
                <a:latin typeface="Times New Roman" panose="02020603050405020304" pitchFamily="18" charset="0"/>
                <a:cs typeface="Times New Roman" panose="02020603050405020304" pitchFamily="18" charset="0"/>
              </a:rPr>
              <a:t>Leurs  </a:t>
            </a:r>
            <a:r>
              <a:rPr lang="fr-FR" sz="2000" dirty="0" smtClean="0">
                <a:latin typeface="Times New Roman" panose="02020603050405020304" pitchFamily="18" charset="0"/>
                <a:cs typeface="Times New Roman" panose="02020603050405020304" pitchFamily="18" charset="0"/>
              </a:rPr>
              <a:t>formes sont variées ( </a:t>
            </a:r>
            <a:r>
              <a:rPr lang="fr-FR" sz="2000" dirty="0">
                <a:latin typeface="Times New Roman" panose="02020603050405020304" pitchFamily="18" charset="0"/>
                <a:cs typeface="Times New Roman" panose="02020603050405020304" pitchFamily="18" charset="0"/>
              </a:rPr>
              <a:t>voûte, cuvette, barre, </a:t>
            </a:r>
            <a:r>
              <a:rPr lang="fr-FR" sz="2000" dirty="0" smtClean="0">
                <a:latin typeface="Times New Roman" panose="02020603050405020304" pitchFamily="18" charset="0"/>
                <a:cs typeface="Times New Roman" panose="02020603050405020304" pitchFamily="18" charset="0"/>
              </a:rPr>
              <a:t>... ) et leurs </a:t>
            </a:r>
            <a:r>
              <a:rPr lang="fr-FR" sz="2000" dirty="0">
                <a:latin typeface="Times New Roman" panose="02020603050405020304" pitchFamily="18" charset="0"/>
                <a:cs typeface="Times New Roman" panose="02020603050405020304" pitchFamily="18" charset="0"/>
              </a:rPr>
              <a:t>actions </a:t>
            </a:r>
            <a:r>
              <a:rPr lang="fr-FR" sz="2000" dirty="0" smtClean="0">
                <a:latin typeface="Times New Roman" panose="02020603050405020304" pitchFamily="18" charset="0"/>
                <a:cs typeface="Times New Roman" panose="02020603050405020304" pitchFamily="18" charset="0"/>
              </a:rPr>
              <a:t>multiples ( </a:t>
            </a:r>
            <a:r>
              <a:rPr lang="fr-FR" sz="2000" dirty="0">
                <a:latin typeface="Times New Roman" panose="02020603050405020304" pitchFamily="18" charset="0"/>
                <a:cs typeface="Times New Roman" panose="02020603050405020304" pitchFamily="18" charset="0"/>
              </a:rPr>
              <a:t>supinateur, pronateur, stabilisateur, élément de mise en décharge, </a:t>
            </a:r>
            <a:r>
              <a:rPr lang="fr-FR" sz="2000" dirty="0" smtClean="0">
                <a:latin typeface="Times New Roman" panose="02020603050405020304" pitchFamily="18" charset="0"/>
                <a:cs typeface="Times New Roman" panose="02020603050405020304" pitchFamily="18" charset="0"/>
              </a:rPr>
              <a:t>...</a:t>
            </a:r>
            <a:r>
              <a:rPr lang="fr-FR" sz="2000" dirty="0">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rPr>
              <a:t>)</a:t>
            </a:r>
          </a:p>
          <a:p>
            <a:pPr lvl="0">
              <a:buClr>
                <a:srgbClr val="90C226"/>
              </a:buClr>
              <a:buFont typeface="Arial" panose="020B0604020202020204" pitchFamily="34" charset="0"/>
              <a:buChar char="•"/>
            </a:pPr>
            <a:r>
              <a:rPr lang="fr-FR" sz="2000" b="1" dirty="0">
                <a:solidFill>
                  <a:prstClr val="black">
                    <a:lumMod val="75000"/>
                    <a:lumOff val="25000"/>
                  </a:prstClr>
                </a:solidFill>
                <a:latin typeface="Times New Roman" panose="02020603050405020304" pitchFamily="18" charset="0"/>
                <a:cs typeface="Times New Roman" panose="02020603050405020304" pitchFamily="18" charset="0"/>
              </a:rPr>
              <a:t>du </a:t>
            </a:r>
            <a:r>
              <a:rPr lang="fr-FR" sz="2000" b="1" dirty="0" smtClean="0">
                <a:solidFill>
                  <a:prstClr val="black">
                    <a:lumMod val="75000"/>
                    <a:lumOff val="25000"/>
                  </a:prstClr>
                </a:solidFill>
                <a:latin typeface="Times New Roman" panose="02020603050405020304" pitchFamily="18" charset="0"/>
                <a:cs typeface="Times New Roman" panose="02020603050405020304" pitchFamily="18" charset="0"/>
              </a:rPr>
              <a:t>recouvrement </a:t>
            </a:r>
            <a:r>
              <a:rPr lang="fr-FR" sz="2000" dirty="0" smtClean="0">
                <a:solidFill>
                  <a:prstClr val="black">
                    <a:lumMod val="75000"/>
                    <a:lumOff val="25000"/>
                  </a:prstClr>
                </a:solidFill>
                <a:latin typeface="Times New Roman" panose="02020603050405020304" pitchFamily="18" charset="0"/>
                <a:cs typeface="Times New Roman" panose="02020603050405020304" pitchFamily="18" charset="0"/>
              </a:rPr>
              <a:t>(</a:t>
            </a:r>
            <a:r>
              <a:rPr lang="fr-FR" sz="2000" dirty="0" smtClean="0">
                <a:latin typeface="Times New Roman" panose="02020603050405020304" pitchFamily="18" charset="0"/>
                <a:cs typeface="Times New Roman" panose="02020603050405020304" pitchFamily="18" charset="0"/>
              </a:rPr>
              <a:t>un </a:t>
            </a:r>
            <a:r>
              <a:rPr lang="fr-FR" sz="2000" dirty="0">
                <a:latin typeface="Times New Roman" panose="02020603050405020304" pitchFamily="18" charset="0"/>
                <a:cs typeface="Times New Roman" panose="02020603050405020304" pitchFamily="18" charset="0"/>
              </a:rPr>
              <a:t>cuir ou un matériau synthétique non allergisant et lavable, présentant des qualités </a:t>
            </a:r>
            <a:r>
              <a:rPr lang="fr-FR" sz="2000" dirty="0" smtClean="0">
                <a:latin typeface="Times New Roman" panose="02020603050405020304" pitchFamily="18" charset="0"/>
                <a:cs typeface="Times New Roman" panose="02020603050405020304" pitchFamily="18" charset="0"/>
              </a:rPr>
              <a:t>de </a:t>
            </a:r>
            <a:r>
              <a:rPr lang="fr-FR" sz="2000" dirty="0">
                <a:latin typeface="Times New Roman" panose="02020603050405020304" pitchFamily="18" charset="0"/>
                <a:cs typeface="Times New Roman" panose="02020603050405020304" pitchFamily="18" charset="0"/>
              </a:rPr>
              <a:t>solidité, d’hygiène et de </a:t>
            </a:r>
            <a:r>
              <a:rPr lang="fr-FR" sz="2000" dirty="0" smtClean="0">
                <a:latin typeface="Times New Roman" panose="02020603050405020304" pitchFamily="18" charset="0"/>
                <a:cs typeface="Times New Roman" panose="02020603050405020304" pitchFamily="18" charset="0"/>
              </a:rPr>
              <a:t>confort).</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hangingPunct="0">
              <a:buNone/>
            </a:pPr>
            <a:endParaRPr lang="fr-FR" sz="2000" dirty="0" smtClean="0">
              <a:latin typeface="Times New Roman" panose="02020603050405020304" pitchFamily="18" charset="0"/>
              <a:cs typeface="Times New Roman" panose="02020603050405020304" pitchFamily="18" charset="0"/>
            </a:endParaRPr>
          </a:p>
          <a:p>
            <a:pPr marL="0" indent="0" hangingPunct="0">
              <a:buNone/>
            </a:pPr>
            <a:endParaRPr lang="fr-FR" sz="2000" dirty="0">
              <a:latin typeface="Times New Roman" panose="02020603050405020304" pitchFamily="18" charset="0"/>
              <a:cs typeface="Times New Roman" panose="02020603050405020304" pitchFamily="18" charset="0"/>
            </a:endParaRPr>
          </a:p>
          <a:p>
            <a:pPr marL="0" indent="0" hangingPunct="0">
              <a:buNone/>
            </a:pPr>
            <a:endParaRPr lang="fr-FR" sz="2000" dirty="0" smtClean="0">
              <a:latin typeface="Times New Roman" panose="02020603050405020304" pitchFamily="18" charset="0"/>
              <a:cs typeface="Times New Roman" panose="02020603050405020304" pitchFamily="18" charset="0"/>
            </a:endParaRPr>
          </a:p>
          <a:p>
            <a:pPr marL="0" indent="0" hangingPunct="0">
              <a:buNone/>
            </a:pPr>
            <a:endParaRPr lang="fr-FR" sz="2000" dirty="0" smtClean="0">
              <a:latin typeface="Times New Roman" panose="02020603050405020304" pitchFamily="18" charset="0"/>
              <a:cs typeface="Times New Roman" panose="02020603050405020304" pitchFamily="18" charset="0"/>
            </a:endParaRPr>
          </a:p>
          <a:p>
            <a:pPr marL="0" indent="0" hangingPunct="0">
              <a:buNone/>
            </a:pPr>
            <a:endParaRPr lang="fr-FR" dirty="0"/>
          </a:p>
          <a:p>
            <a:endParaRPr lang="fr-FR" dirty="0"/>
          </a:p>
        </p:txBody>
      </p:sp>
    </p:spTree>
    <p:extLst>
      <p:ext uri="{BB962C8B-B14F-4D97-AF65-F5344CB8AC3E}">
        <p14:creationId xmlns:p14="http://schemas.microsoft.com/office/powerpoint/2010/main" val="891825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7" name="Rectangle 9"/>
          <p:cNvSpPr>
            <a:spLocks noGrp="1" noChangeArrowheads="1"/>
          </p:cNvSpPr>
          <p:nvPr>
            <p:ph type="title"/>
          </p:nvPr>
        </p:nvSpPr>
        <p:spPr>
          <a:xfrm>
            <a:off x="677334" y="609600"/>
            <a:ext cx="8596668" cy="667109"/>
          </a:xfrm>
        </p:spPr>
        <p:txBody>
          <a:bodyPr/>
          <a:lstStyle/>
          <a:p>
            <a:pPr algn="ctr"/>
            <a:r>
              <a:rPr lang="fr-FR" altLang="fr-FR" b="1" dirty="0" smtClean="0">
                <a:latin typeface="Times New Roman" panose="02020603050405020304" pitchFamily="18" charset="0"/>
                <a:cs typeface="Times New Roman" panose="02020603050405020304" pitchFamily="18" charset="0"/>
              </a:rPr>
              <a:t>Quelques exemples…</a:t>
            </a:r>
            <a:endParaRPr lang="fr-FR" altLang="fr-FR" b="1" dirty="0">
              <a:latin typeface="Times New Roman" panose="02020603050405020304" pitchFamily="18" charset="0"/>
              <a:cs typeface="Times New Roman" panose="02020603050405020304" pitchFamily="18" charset="0"/>
            </a:endParaRPr>
          </a:p>
        </p:txBody>
      </p:sp>
      <p:pic>
        <p:nvPicPr>
          <p:cNvPr id="68613" name="Picture 5" descr="S"/>
          <p:cNvPicPr>
            <a:picLocks noGrp="1" noChangeAspect="1" noChangeArrowheads="1"/>
          </p:cNvPicPr>
          <p:nvPr>
            <p:ph sz="quarter" idx="4294967295"/>
          </p:nvPr>
        </p:nvPicPr>
        <p:blipFill>
          <a:blip r:embed="rId2">
            <a:lum bright="12000" contrast="6000"/>
            <a:extLst>
              <a:ext uri="{28A0092B-C50C-407E-A947-70E740481C1C}">
                <a14:useLocalDpi xmlns:a14="http://schemas.microsoft.com/office/drawing/2010/main" val="0"/>
              </a:ext>
            </a:extLst>
          </a:blip>
          <a:srcRect/>
          <a:stretch>
            <a:fillRect/>
          </a:stretch>
        </p:blipFill>
        <p:spPr>
          <a:xfrm>
            <a:off x="206887" y="1453821"/>
            <a:ext cx="2998612" cy="3148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8616" name="Picture 8" descr="S"/>
          <p:cNvPicPr>
            <a:picLocks noGrp="1" noChangeAspect="1" noChangeArrowheads="1"/>
          </p:cNvPicPr>
          <p:nvPr>
            <p:ph sz="quarter" idx="4294967295"/>
          </p:nvPr>
        </p:nvPicPr>
        <p:blipFill>
          <a:blip r:embed="rId3">
            <a:lum bright="6000"/>
            <a:extLst>
              <a:ext uri="{28A0092B-C50C-407E-A947-70E740481C1C}">
                <a14:useLocalDpi xmlns:a14="http://schemas.microsoft.com/office/drawing/2010/main" val="0"/>
              </a:ext>
            </a:extLst>
          </a:blip>
          <a:srcRect/>
          <a:stretch>
            <a:fillRect/>
          </a:stretch>
        </p:blipFill>
        <p:spPr>
          <a:xfrm>
            <a:off x="6264291" y="1458118"/>
            <a:ext cx="3311525" cy="24876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5" descr="JR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3507313" y="1453821"/>
            <a:ext cx="2455164" cy="34152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4" descr="ec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2096578" y="5373359"/>
            <a:ext cx="4629150" cy="942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354508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sz="quarter"/>
          </p:nvPr>
        </p:nvSpPr>
        <p:spPr>
          <a:xfrm>
            <a:off x="914400" y="609600"/>
            <a:ext cx="7453223" cy="803275"/>
          </a:xfrm>
        </p:spPr>
        <p:txBody>
          <a:bodyPr/>
          <a:lstStyle/>
          <a:p>
            <a:pPr algn="ctr"/>
            <a:r>
              <a:rPr lang="fr-FR" altLang="fr-FR" b="1" dirty="0">
                <a:latin typeface="Times New Roman" panose="02020603050405020304" pitchFamily="18" charset="0"/>
                <a:cs typeface="Times New Roman" panose="02020603050405020304" pitchFamily="18" charset="0"/>
              </a:rPr>
              <a:t>Quelques exemples…</a:t>
            </a:r>
            <a:endParaRPr lang="fr-FR" altLang="fr-FR" b="1" dirty="0">
              <a:solidFill>
                <a:srgbClr val="92D050"/>
              </a:solidFill>
              <a:latin typeface="Times New Roman" panose="02020603050405020304" pitchFamily="18" charset="0"/>
              <a:cs typeface="Times New Roman" panose="02020603050405020304" pitchFamily="18" charset="0"/>
            </a:endParaRPr>
          </a:p>
        </p:txBody>
      </p:sp>
      <p:pic>
        <p:nvPicPr>
          <p:cNvPr id="15365" name="Picture 5" descr="op 5"/>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310757" y="1416874"/>
            <a:ext cx="4038600" cy="2008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7" name="Picture 7" descr="op 3"/>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502569" y="3573464"/>
            <a:ext cx="1738312" cy="218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9" name="Picture 9" descr="S"/>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4622800" y="3889376"/>
            <a:ext cx="3276600" cy="1871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72" name="Picture 12" descr="SO thermo 4"/>
          <p:cNvPicPr>
            <a:picLocks noGrp="1" noChangeAspect="1" noChangeArrowheads="1"/>
          </p:cNvPicPr>
          <p:nvPr>
            <p:ph sz="quarter" idx="1"/>
          </p:nvPr>
        </p:nvPicPr>
        <p:blipFill>
          <a:blip r:embed="rId5">
            <a:lum contrast="6000"/>
            <a:extLst>
              <a:ext uri="{28A0092B-C50C-407E-A947-70E740481C1C}">
                <a14:useLocalDpi xmlns:a14="http://schemas.microsoft.com/office/drawing/2010/main" val="0"/>
              </a:ext>
            </a:extLst>
          </a:blip>
          <a:srcRect/>
          <a:stretch>
            <a:fillRect/>
          </a:stretch>
        </p:blipFill>
        <p:spPr>
          <a:xfrm>
            <a:off x="914400" y="1412875"/>
            <a:ext cx="2914650" cy="1828800"/>
          </a:xfrm>
        </p:spPr>
      </p:pic>
    </p:spTree>
    <p:extLst>
      <p:ext uri="{BB962C8B-B14F-4D97-AF65-F5344CB8AC3E}">
        <p14:creationId xmlns:p14="http://schemas.microsoft.com/office/powerpoint/2010/main" val="21932228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800100"/>
          </a:xfrm>
        </p:spPr>
        <p:txBody>
          <a:bodyPr/>
          <a:lstStyle/>
          <a:p>
            <a:pPr algn="ctr"/>
            <a:r>
              <a:rPr lang="fr-FR" altLang="fr-FR" b="1" dirty="0" smtClean="0">
                <a:latin typeface="Times New Roman" panose="02020603050405020304" pitchFamily="18" charset="0"/>
                <a:cs typeface="Times New Roman" panose="02020603050405020304" pitchFamily="18" charset="0"/>
              </a:rPr>
              <a:t>Les semelles </a:t>
            </a:r>
            <a:r>
              <a:rPr lang="fr-FR" altLang="fr-FR" b="1" dirty="0">
                <a:latin typeface="Times New Roman" panose="02020603050405020304" pitchFamily="18" charset="0"/>
                <a:cs typeface="Times New Roman" panose="02020603050405020304" pitchFamily="18" charset="0"/>
              </a:rPr>
              <a:t>t</a:t>
            </a:r>
            <a:r>
              <a:rPr lang="fr-FR" altLang="fr-FR" b="1" dirty="0" smtClean="0">
                <a:latin typeface="Times New Roman" panose="02020603050405020304" pitchFamily="18" charset="0"/>
                <a:cs typeface="Times New Roman" panose="02020603050405020304" pitchFamily="18" charset="0"/>
              </a:rPr>
              <a:t>hermosoudées</a:t>
            </a:r>
            <a:endParaRPr lang="fr-FR" b="1" dirty="0">
              <a:latin typeface="Times New Roman" panose="02020603050405020304" pitchFamily="18" charset="0"/>
              <a:cs typeface="Times New Roman" panose="02020603050405020304" pitchFamily="18" charset="0"/>
            </a:endParaRPr>
          </a:p>
        </p:txBody>
      </p:sp>
      <p:pic>
        <p:nvPicPr>
          <p:cNvPr id="4" name="Picture 8" descr="P3050098"/>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136545" y="1980406"/>
            <a:ext cx="4352925" cy="3881437"/>
          </a:xfrm>
          <a:extLst>
            <a:ext uri="{909E8E84-426E-40DD-AFC4-6F175D3DCCD1}">
              <a14:hiddenFill xmlns:a14="http://schemas.microsoft.com/office/drawing/2010/main">
                <a:solidFill>
                  <a:srgbClr val="FFFFFF"/>
                </a:solidFill>
              </a14:hiddenFill>
            </a:ext>
          </a:extLst>
        </p:spPr>
      </p:pic>
      <p:pic>
        <p:nvPicPr>
          <p:cNvPr id="5" name="Picture 7" descr="P3050095"/>
          <p:cNvPicPr>
            <a:picLocks noChangeAspect="1" noChangeArrowheads="1"/>
          </p:cNvPicPr>
          <p:nvPr/>
        </p:nvPicPr>
        <p:blipFill>
          <a:blip r:embed="rId3" cstate="print">
            <a:extLst>
              <a:ext uri="{28A0092B-C50C-407E-A947-70E740481C1C}">
                <a14:useLocalDpi xmlns:a14="http://schemas.microsoft.com/office/drawing/2010/main" val="0"/>
              </a:ext>
            </a:extLst>
          </a:blip>
          <a:srcRect l="12555" r="9277"/>
          <a:stretch>
            <a:fillRect/>
          </a:stretch>
        </p:blipFill>
        <p:spPr>
          <a:xfrm>
            <a:off x="1213545" y="1980406"/>
            <a:ext cx="2486025" cy="424180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975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57532" y="381000"/>
            <a:ext cx="6443932" cy="654170"/>
          </a:xfrm>
        </p:spPr>
        <p:txBody>
          <a:bodyPr/>
          <a:lstStyle/>
          <a:p>
            <a:pPr algn="ctr"/>
            <a:r>
              <a:rPr lang="fr-FR" altLang="fr-FR" b="1" dirty="0">
                <a:latin typeface="Times New Roman" panose="02020603050405020304" pitchFamily="18" charset="0"/>
                <a:cs typeface="Times New Roman" panose="02020603050405020304" pitchFamily="18" charset="0"/>
              </a:rPr>
              <a:t>Quelques exemples…</a:t>
            </a:r>
          </a:p>
        </p:txBody>
      </p:sp>
      <p:pic>
        <p:nvPicPr>
          <p:cNvPr id="17416" name="Picture 8" descr="carbone.jpg                                                    00035F15Macintosh HD                   BCFBA33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541094" y="1755476"/>
            <a:ext cx="2879725" cy="4013200"/>
          </a:xfrm>
        </p:spPr>
      </p:pic>
      <p:pic>
        <p:nvPicPr>
          <p:cNvPr id="17418" name="Picture 10" descr="IMG_0403"/>
          <p:cNvPicPr>
            <a:picLocks noGrp="1" noChangeAspect="1" noChangeArrowheads="1"/>
          </p:cNvPicPr>
          <p:nvPr>
            <p:ph type="body" sz="half" idx="1"/>
          </p:nvPr>
        </p:nvPicPr>
        <p:blipFill>
          <a:blip r:embed="rId3" cstate="print">
            <a:lum contrast="6000"/>
            <a:extLst>
              <a:ext uri="{28A0092B-C50C-407E-A947-70E740481C1C}">
                <a14:useLocalDpi xmlns:a14="http://schemas.microsoft.com/office/drawing/2010/main" val="0"/>
              </a:ext>
            </a:extLst>
          </a:blip>
          <a:srcRect l="15236" r="10876" b="-1469"/>
          <a:stretch>
            <a:fillRect/>
          </a:stretch>
        </p:blipFill>
        <p:spPr>
          <a:xfrm>
            <a:off x="1036608" y="1755476"/>
            <a:ext cx="3829050" cy="3941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4515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9600" y="277815"/>
            <a:ext cx="6213894" cy="843620"/>
          </a:xfrm>
        </p:spPr>
        <p:txBody>
          <a:bodyPr/>
          <a:lstStyle/>
          <a:p>
            <a:pPr algn="ctr"/>
            <a:r>
              <a:rPr lang="fr-FR" altLang="fr-FR" b="1" dirty="0">
                <a:latin typeface="Times New Roman" panose="02020603050405020304" pitchFamily="18" charset="0"/>
                <a:cs typeface="Times New Roman" panose="02020603050405020304" pitchFamily="18" charset="0"/>
              </a:rPr>
              <a:t>Suivi thérapeutique</a:t>
            </a:r>
          </a:p>
        </p:txBody>
      </p:sp>
      <p:sp>
        <p:nvSpPr>
          <p:cNvPr id="55299" name="Rectangle 3"/>
          <p:cNvSpPr>
            <a:spLocks noGrp="1" noChangeArrowheads="1"/>
          </p:cNvSpPr>
          <p:nvPr>
            <p:ph type="body" sz="half" idx="1"/>
          </p:nvPr>
        </p:nvSpPr>
        <p:spPr>
          <a:xfrm>
            <a:off x="0" y="1600201"/>
            <a:ext cx="5994400" cy="2471467"/>
          </a:xfrm>
        </p:spPr>
        <p:txBody>
          <a:bodyPr>
            <a:normAutofit/>
          </a:bodyPr>
          <a:lstStyle/>
          <a:p>
            <a:pPr algn="ctr"/>
            <a:r>
              <a:rPr lang="fr-FR" altLang="fr-FR" sz="2000" dirty="0">
                <a:latin typeface="Times New Roman" panose="02020603050405020304" pitchFamily="18" charset="0"/>
                <a:cs typeface="Times New Roman" panose="02020603050405020304" pitchFamily="18" charset="0"/>
              </a:rPr>
              <a:t>Contrôle à 1 mois.</a:t>
            </a:r>
          </a:p>
          <a:p>
            <a:pPr algn="ctr"/>
            <a:r>
              <a:rPr lang="fr-FR" altLang="fr-FR" sz="2000" dirty="0">
                <a:latin typeface="Times New Roman" panose="02020603050405020304" pitchFamily="18" charset="0"/>
                <a:cs typeface="Times New Roman" panose="02020603050405020304" pitchFamily="18" charset="0"/>
              </a:rPr>
              <a:t>Modifications éventuelles.</a:t>
            </a:r>
          </a:p>
          <a:p>
            <a:pPr algn="ctr"/>
            <a:r>
              <a:rPr lang="fr-FR" altLang="fr-FR" sz="2000" dirty="0">
                <a:latin typeface="Times New Roman" panose="02020603050405020304" pitchFamily="18" charset="0"/>
                <a:cs typeface="Times New Roman" panose="02020603050405020304" pitchFamily="18" charset="0"/>
              </a:rPr>
              <a:t>Evolution du traitement et adaptation.</a:t>
            </a:r>
          </a:p>
          <a:p>
            <a:pPr algn="ctr"/>
            <a:r>
              <a:rPr lang="fr-FR" altLang="fr-FR" sz="2000" dirty="0">
                <a:latin typeface="Times New Roman" panose="02020603050405020304" pitchFamily="18" charset="0"/>
                <a:cs typeface="Times New Roman" panose="02020603050405020304" pitchFamily="18" charset="0"/>
              </a:rPr>
              <a:t>Incidences de la chaussure</a:t>
            </a:r>
            <a:r>
              <a:rPr lang="fr-FR" altLang="fr-FR" sz="2000" dirty="0"/>
              <a:t>.</a:t>
            </a:r>
          </a:p>
        </p:txBody>
      </p:sp>
      <p:pic>
        <p:nvPicPr>
          <p:cNvPr id="55300" name="Picture 4" descr="DSCN1801"/>
          <p:cNvPicPr>
            <a:picLocks noGrp="1" noChangeAspect="1" noChangeArrowheads="1"/>
          </p:cNvPicPr>
          <p:nvPr>
            <p:ph sz="quarter" idx="2"/>
          </p:nvPr>
        </p:nvPicPr>
        <p:blipFill>
          <a:blip r:embed="rId2">
            <a:lum contrast="6000"/>
            <a:extLst>
              <a:ext uri="{28A0092B-C50C-407E-A947-70E740481C1C}">
                <a14:useLocalDpi xmlns:a14="http://schemas.microsoft.com/office/drawing/2010/main" val="0"/>
              </a:ext>
            </a:extLst>
          </a:blip>
          <a:srcRect/>
          <a:stretch>
            <a:fillRect/>
          </a:stretch>
        </p:blipFill>
        <p:spPr>
          <a:xfrm>
            <a:off x="6982814" y="1004889"/>
            <a:ext cx="1193800" cy="158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5302" name="Picture 6" descr="DSCN1803"/>
          <p:cNvPicPr>
            <a:picLocks noGrp="1" noChangeAspect="1" noChangeArrowheads="1"/>
          </p:cNvPicPr>
          <p:nvPr>
            <p:ph sz="quarter" idx="3"/>
          </p:nvPr>
        </p:nvPicPr>
        <p:blipFill>
          <a:blip r:embed="rId3">
            <a:lum contrast="6000"/>
            <a:extLst>
              <a:ext uri="{28A0092B-C50C-407E-A947-70E740481C1C}">
                <a14:useLocalDpi xmlns:a14="http://schemas.microsoft.com/office/drawing/2010/main" val="0"/>
              </a:ext>
            </a:extLst>
          </a:blip>
          <a:srcRect/>
          <a:stretch>
            <a:fillRect/>
          </a:stretch>
        </p:blipFill>
        <p:spPr>
          <a:xfrm>
            <a:off x="6490151" y="2770189"/>
            <a:ext cx="2389187" cy="1395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5304" name="Picture 8" descr="DSCN1789"/>
          <p:cNvPicPr>
            <a:picLocks noChangeAspect="1" noChangeArrowheads="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4914106" y="4348164"/>
            <a:ext cx="2160588" cy="1906588"/>
          </a:xfrm>
          <a:prstGeom prst="rect">
            <a:avLst/>
          </a:prstGeom>
          <a:noFill/>
          <a:extLst>
            <a:ext uri="{909E8E84-426E-40DD-AFC4-6F175D3DCCD1}">
              <a14:hiddenFill xmlns:a14="http://schemas.microsoft.com/office/drawing/2010/main">
                <a:solidFill>
                  <a:srgbClr val="FFFFFF"/>
                </a:solidFill>
              </a14:hiddenFill>
            </a:ext>
          </a:extLst>
        </p:spPr>
      </p:pic>
      <p:pic>
        <p:nvPicPr>
          <p:cNvPr id="5530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325" y="4893469"/>
            <a:ext cx="3816350" cy="85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952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dashUpDiag">
          <a:fgClr>
            <a:schemeClr val="bg1"/>
          </a:fgClr>
          <a:bgClr>
            <a:schemeClr val="bg1"/>
          </a:bgClr>
        </a:patt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007080" y="552092"/>
            <a:ext cx="7041670" cy="681485"/>
          </a:xfrm>
        </p:spPr>
        <p:txBody>
          <a:bodyPr>
            <a:normAutofit/>
          </a:bodyPr>
          <a:lstStyle/>
          <a:p>
            <a:pPr algn="ctr"/>
            <a:r>
              <a:rPr lang="fr-FR" sz="3600" b="1" dirty="0" smtClean="0">
                <a:latin typeface="Times New Roman" panose="02020603050405020304" pitchFamily="18" charset="0"/>
                <a:cs typeface="Times New Roman" panose="02020603050405020304" pitchFamily="18" charset="0"/>
              </a:rPr>
              <a:t>Les soins de pédicurie</a:t>
            </a:r>
            <a:endParaRPr lang="fr-FR" sz="3600" b="1" dirty="0">
              <a:latin typeface="Times New Roman" panose="02020603050405020304" pitchFamily="18" charset="0"/>
              <a:cs typeface="Times New Roman" panose="02020603050405020304" pitchFamily="18" charset="0"/>
            </a:endParaRPr>
          </a:p>
        </p:txBody>
      </p:sp>
      <p:sp>
        <p:nvSpPr>
          <p:cNvPr id="3" name="Sous-titre 2"/>
          <p:cNvSpPr>
            <a:spLocks noGrp="1"/>
          </p:cNvSpPr>
          <p:nvPr>
            <p:ph type="subTitle" idx="1"/>
          </p:nvPr>
        </p:nvSpPr>
        <p:spPr>
          <a:xfrm>
            <a:off x="612475" y="1733909"/>
            <a:ext cx="9281333" cy="4858829"/>
          </a:xfrm>
        </p:spPr>
        <p:txBody>
          <a:bodyPr>
            <a:normAutofit fontScale="92500" lnSpcReduction="10000"/>
          </a:bodyPr>
          <a:lstStyle/>
          <a:p>
            <a:endParaRPr lang="fr-FR" dirty="0" smtClean="0"/>
          </a:p>
          <a:p>
            <a:pPr algn="l"/>
            <a:r>
              <a:rPr lang="fr-FR" sz="2200" dirty="0" smtClean="0">
                <a:latin typeface="Times New Roman" panose="02020603050405020304" pitchFamily="18" charset="0"/>
                <a:cs typeface="Times New Roman" panose="02020603050405020304" pitchFamily="18" charset="0"/>
              </a:rPr>
              <a:t>Les soins de pédicurie consistent à traiter les affections</a:t>
            </a:r>
          </a:p>
          <a:p>
            <a:pPr marL="342900" indent="-342900" algn="l">
              <a:buFont typeface="Arial" panose="020B0604020202020204" pitchFamily="34" charset="0"/>
              <a:buChar char="•"/>
            </a:pPr>
            <a:r>
              <a:rPr lang="fr-FR" sz="2200" dirty="0" smtClean="0">
                <a:latin typeface="Times New Roman" panose="02020603050405020304" pitchFamily="18" charset="0"/>
                <a:cs typeface="Times New Roman" panose="02020603050405020304" pitchFamily="18" charset="0"/>
              </a:rPr>
              <a:t>des ongles (comme les mycoses unguéales ou les ongles incarnés)</a:t>
            </a:r>
          </a:p>
          <a:p>
            <a:pPr marL="342900" indent="-342900" algn="l">
              <a:buFont typeface="Arial" panose="020B0604020202020204" pitchFamily="34" charset="0"/>
              <a:buChar char="•"/>
            </a:pPr>
            <a:r>
              <a:rPr lang="fr-FR" sz="2200" dirty="0" smtClean="0">
                <a:latin typeface="Times New Roman" panose="02020603050405020304" pitchFamily="18" charset="0"/>
                <a:cs typeface="Times New Roman" panose="02020603050405020304" pitchFamily="18" charset="0"/>
              </a:rPr>
              <a:t>de la peau (comme les cors, les durillons, les callosités, les crevasses, les verrues…).</a:t>
            </a:r>
          </a:p>
          <a:p>
            <a:pPr algn="l"/>
            <a:r>
              <a:rPr lang="fr-FR" sz="2200" dirty="0" smtClean="0">
                <a:latin typeface="Times New Roman" panose="02020603050405020304" pitchFamily="18" charset="0"/>
                <a:cs typeface="Times New Roman" panose="02020603050405020304" pitchFamily="18" charset="0"/>
              </a:rPr>
              <a:t>Les pathologies les plus souvent rencontrées …</a:t>
            </a:r>
          </a:p>
          <a:p>
            <a:pPr algn="l"/>
            <a:r>
              <a:rPr lang="fr-FR" sz="2200" dirty="0" smtClean="0">
                <a:latin typeface="Times New Roman" panose="02020603050405020304" pitchFamily="18" charset="0"/>
                <a:cs typeface="Times New Roman" panose="02020603050405020304" pitchFamily="18" charset="0"/>
              </a:rPr>
              <a:t>• </a:t>
            </a:r>
            <a:r>
              <a:rPr lang="fr-FR" sz="2200" b="1" u="sng" dirty="0" smtClean="0">
                <a:latin typeface="Times New Roman" panose="02020603050405020304" pitchFamily="18" charset="0"/>
                <a:cs typeface="Times New Roman" panose="02020603050405020304" pitchFamily="18" charset="0"/>
              </a:rPr>
              <a:t>le cor</a:t>
            </a:r>
            <a:r>
              <a:rPr lang="fr-FR" sz="2200" dirty="0" smtClean="0">
                <a:latin typeface="Times New Roman" panose="02020603050405020304" pitchFamily="18" charset="0"/>
                <a:cs typeface="Times New Roman" panose="02020603050405020304" pitchFamily="18" charset="0"/>
              </a:rPr>
              <a:t>: c’est un épaississement de la peau dû aux traumatismes qu’elle subit. La peau se protège. Les cors se situent le plus souvent sur les orteils, ou entre ces orteils (appelés alors « œil de perdrix »). </a:t>
            </a:r>
          </a:p>
          <a:p>
            <a:pPr algn="l"/>
            <a:r>
              <a:rPr lang="fr-FR" sz="2200" dirty="0" smtClean="0">
                <a:latin typeface="Times New Roman" panose="02020603050405020304" pitchFamily="18" charset="0"/>
                <a:cs typeface="Times New Roman" panose="02020603050405020304" pitchFamily="18" charset="0"/>
              </a:rPr>
              <a:t>• </a:t>
            </a:r>
            <a:r>
              <a:rPr lang="fr-FR" sz="2200" b="1" u="sng" dirty="0" smtClean="0">
                <a:latin typeface="Times New Roman" panose="02020603050405020304" pitchFamily="18" charset="0"/>
                <a:cs typeface="Times New Roman" panose="02020603050405020304" pitchFamily="18" charset="0"/>
              </a:rPr>
              <a:t>le durillon</a:t>
            </a:r>
            <a:r>
              <a:rPr lang="fr-FR" sz="2200" dirty="0" smtClean="0">
                <a:latin typeface="Times New Roman" panose="02020603050405020304" pitchFamily="18" charset="0"/>
                <a:cs typeface="Times New Roman" panose="02020603050405020304" pitchFamily="18" charset="0"/>
              </a:rPr>
              <a:t>: il se  forme par le même mécanisme. Les durillons se situent sous le pied, pouvant aller jusqu’à la formation d’une pointe cornée.</a:t>
            </a:r>
          </a:p>
          <a:p>
            <a:pPr algn="l"/>
            <a:r>
              <a:rPr lang="fr-FR" sz="2200" dirty="0" smtClean="0">
                <a:latin typeface="Times New Roman" panose="02020603050405020304" pitchFamily="18" charset="0"/>
                <a:cs typeface="Times New Roman" panose="02020603050405020304" pitchFamily="18" charset="0"/>
              </a:rPr>
              <a:t>• </a:t>
            </a:r>
            <a:r>
              <a:rPr lang="fr-FR" sz="2200" b="1" u="sng" dirty="0" smtClean="0">
                <a:latin typeface="Times New Roman" panose="02020603050405020304" pitchFamily="18" charset="0"/>
                <a:cs typeface="Times New Roman" panose="02020603050405020304" pitchFamily="18" charset="0"/>
              </a:rPr>
              <a:t>l’ongle incarné</a:t>
            </a:r>
            <a:r>
              <a:rPr lang="fr-FR" sz="2200" dirty="0" smtClean="0">
                <a:latin typeface="Times New Roman" panose="02020603050405020304" pitchFamily="18" charset="0"/>
                <a:cs typeface="Times New Roman" panose="02020603050405020304" pitchFamily="18" charset="0"/>
              </a:rPr>
              <a:t>: c’est une pénétration d’un bord, ou d’un fragment de l’ongle dans les parties molles voisines, la lésion siège le plus souvent au niveau du gros orteil. Cette pathologie résulte d’une coupe d’ongle maladroite, d’un traumatisme, d’une malposition…</a:t>
            </a:r>
          </a:p>
        </p:txBody>
      </p:sp>
    </p:spTree>
    <p:extLst>
      <p:ext uri="{BB962C8B-B14F-4D97-AF65-F5344CB8AC3E}">
        <p14:creationId xmlns:p14="http://schemas.microsoft.com/office/powerpoint/2010/main" val="25762729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6" name="Rectangle 6"/>
          <p:cNvSpPr>
            <a:spLocks noGrp="1" noChangeArrowheads="1"/>
          </p:cNvSpPr>
          <p:nvPr>
            <p:ph type="title"/>
          </p:nvPr>
        </p:nvSpPr>
        <p:spPr/>
        <p:txBody>
          <a:bodyPr>
            <a:normAutofit/>
          </a:bodyPr>
          <a:lstStyle/>
          <a:p>
            <a:pPr algn="ctr"/>
            <a:r>
              <a:rPr lang="fr-FR" altLang="fr-FR" b="1" dirty="0" smtClean="0">
                <a:latin typeface="Times New Roman" panose="02020603050405020304" pitchFamily="18" charset="0"/>
                <a:cs typeface="Times New Roman" panose="02020603050405020304" pitchFamily="18" charset="0"/>
              </a:rPr>
              <a:t>Les chaussures et le conseil de chaussage</a:t>
            </a:r>
            <a:endParaRPr lang="fr-FR" altLang="fr-FR" b="1" dirty="0">
              <a:latin typeface="Times New Roman" panose="02020603050405020304" pitchFamily="18" charset="0"/>
              <a:cs typeface="Times New Roman" panose="02020603050405020304" pitchFamily="18" charset="0"/>
            </a:endParaRPr>
          </a:p>
        </p:txBody>
      </p:sp>
      <p:pic>
        <p:nvPicPr>
          <p:cNvPr id="61448" name="Picture 8" descr="hand034"/>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5897834" y="1920509"/>
            <a:ext cx="3067050" cy="1028700"/>
          </a:xfrm>
          <a:noFill/>
          <a:ln/>
        </p:spPr>
      </p:pic>
      <p:pic>
        <p:nvPicPr>
          <p:cNvPr id="61450" name="Picture 10" descr="Chaussures Rugby 2"/>
          <p:cNvPicPr>
            <a:picLocks noGrp="1" noChangeAspect="1" noChangeArrowheads="1"/>
          </p:cNvPicPr>
          <p:nvPr>
            <p:ph sz="quarter" idx="4294967295"/>
          </p:nvPr>
        </p:nvPicPr>
        <p:blipFill>
          <a:blip r:embed="rId3">
            <a:lum bright="6000"/>
            <a:extLst>
              <a:ext uri="{28A0092B-C50C-407E-A947-70E740481C1C}">
                <a14:useLocalDpi xmlns:a14="http://schemas.microsoft.com/office/drawing/2010/main" val="0"/>
              </a:ext>
            </a:extLst>
          </a:blip>
          <a:srcRect/>
          <a:stretch>
            <a:fillRect/>
          </a:stretch>
        </p:blipFill>
        <p:spPr>
          <a:xfrm>
            <a:off x="958378" y="3948185"/>
            <a:ext cx="1754188" cy="1316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0" name="Picture 2" descr="Afficher l'image d'origine"/>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bwMode="auto">
          <a:xfrm>
            <a:off x="900202" y="1639860"/>
            <a:ext cx="2300288" cy="1981200"/>
          </a:xfrm>
          <a:prstGeom prst="rect">
            <a:avLst/>
          </a:prstGeom>
          <a:noFill/>
          <a:extLst>
            <a:ext uri="{909E8E84-426E-40DD-AFC4-6F175D3DCCD1}">
              <a14:hiddenFill xmlns:a14="http://schemas.microsoft.com/office/drawing/2010/main">
                <a:solidFill>
                  <a:srgbClr val="FFFFFF"/>
                </a:solidFill>
              </a14:hiddenFill>
            </a:ext>
          </a:extLst>
        </p:spPr>
      </p:pic>
      <p:pic>
        <p:nvPicPr>
          <p:cNvPr id="61454" name="Picture 14" descr="Chaussures tennis 5"/>
          <p:cNvPicPr>
            <a:picLocks noChangeAspect="1" noChangeArrowheads="1"/>
          </p:cNvPicPr>
          <p:nvPr/>
        </p:nvPicPr>
        <p:blipFill>
          <a:blip r:embed="rId5">
            <a:lum bright="12000" contrast="18000"/>
            <a:extLst>
              <a:ext uri="{28A0092B-C50C-407E-A947-70E740481C1C}">
                <a14:useLocalDpi xmlns:a14="http://schemas.microsoft.com/office/drawing/2010/main" val="0"/>
              </a:ext>
            </a:extLst>
          </a:blip>
          <a:srcRect/>
          <a:stretch>
            <a:fillRect/>
          </a:stretch>
        </p:blipFill>
        <p:spPr bwMode="auto">
          <a:xfrm>
            <a:off x="3572592" y="1830483"/>
            <a:ext cx="2016125"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p:cNvPicPr>
            <a:picLocks noChangeAspect="1"/>
          </p:cNvPicPr>
          <p:nvPr/>
        </p:nvPicPr>
        <p:blipFill>
          <a:blip r:embed="rId6"/>
          <a:stretch>
            <a:fillRect/>
          </a:stretch>
        </p:blipFill>
        <p:spPr>
          <a:xfrm>
            <a:off x="5588717" y="3499348"/>
            <a:ext cx="3333750" cy="2105025"/>
          </a:xfrm>
          <a:prstGeom prst="rect">
            <a:avLst/>
          </a:prstGeom>
        </p:spPr>
      </p:pic>
      <p:pic>
        <p:nvPicPr>
          <p:cNvPr id="2052" name="Picture 4" descr="Résultat de recherche d'images pour &quot;photos de chaussures de femmes&qu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81164" y="1186572"/>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ésultat de recherche d'images pour &quot;photos de chaussures de femmes&quo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96516" y="3427626"/>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ésultat de recherche d'images pour &quot;photos de chaussures de femmes&quo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02730" y="353464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5146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755780" y="68287"/>
            <a:ext cx="9156316"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fr-FR" altLang="fr-FR" dirty="0">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1800" b="0" i="0" u="none" strike="noStrike" cap="none" normalizeH="0" baseline="0" dirty="0" smtClean="0">
                <a:ln>
                  <a:noFill/>
                </a:ln>
                <a:solidFill>
                  <a:schemeClr val="tx1"/>
                </a:solidFill>
                <a:effectLst/>
                <a:latin typeface="Arial" panose="020B0604020202020204" pitchFamily="34" charset="0"/>
              </a:rPr>
              <a:t>La chaussure idéale doit être adaptée à la morphologie et à la physiologie du pied, </a:t>
            </a:r>
          </a:p>
          <a:p>
            <a:pPr marR="0" lvl="0" algn="l" defTabSz="914400" rtl="0" eaLnBrk="0" fontAlgn="base" latinLnBrk="0" hangingPunct="0">
              <a:lnSpc>
                <a:spcPct val="100000"/>
              </a:lnSpc>
              <a:spcBef>
                <a:spcPct val="0"/>
              </a:spcBef>
              <a:spcAft>
                <a:spcPct val="0"/>
              </a:spcAft>
              <a:buClrTx/>
              <a:buSzTx/>
              <a:tabLst/>
            </a:pPr>
            <a:r>
              <a:rPr kumimoji="0" lang="fr-FR" altLang="fr-FR" sz="1800" b="0" i="0" u="none" strike="noStrike" cap="none" normalizeH="0" baseline="0" dirty="0" smtClean="0">
                <a:ln>
                  <a:noFill/>
                </a:ln>
                <a:solidFill>
                  <a:schemeClr val="tx1"/>
                </a:solidFill>
                <a:effectLst/>
                <a:latin typeface="Arial" panose="020B0604020202020204" pitchFamily="34" charset="0"/>
              </a:rPr>
              <a:t>     en assurant sa protection et son maintien.</a:t>
            </a:r>
          </a:p>
          <a:p>
            <a:pPr marR="0" lvl="0" algn="l" defTabSz="914400" rtl="0" eaLnBrk="0" fontAlgn="base" latinLnBrk="0" hangingPunct="0">
              <a:lnSpc>
                <a:spcPct val="100000"/>
              </a:lnSpc>
              <a:spcBef>
                <a:spcPct val="0"/>
              </a:spcBef>
              <a:spcAft>
                <a:spcPct val="0"/>
              </a:spcAft>
              <a:buClrTx/>
              <a:buSzTx/>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1800" b="0" i="0" u="none" strike="noStrike" cap="none" normalizeH="0" baseline="0" dirty="0" smtClean="0">
                <a:ln>
                  <a:noFill/>
                </a:ln>
                <a:solidFill>
                  <a:schemeClr val="tx1"/>
                </a:solidFill>
                <a:effectLst/>
                <a:latin typeface="Arial" panose="020B0604020202020204" pitchFamily="34" charset="0"/>
              </a:rPr>
              <a:t>Un chaussant confortable doit respecter l’harmonie entre la longueur et la largeur du pied.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1800" b="0" i="0" u="none" strike="noStrike" cap="none" normalizeH="0" baseline="0" dirty="0" smtClean="0">
                <a:ln>
                  <a:noFill/>
                </a:ln>
                <a:solidFill>
                  <a:schemeClr val="tx1"/>
                </a:solidFill>
                <a:effectLst/>
                <a:latin typeface="Arial" panose="020B0604020202020204" pitchFamily="34" charset="0"/>
              </a:rPr>
              <a:t>Une bonne chaussure doit plier transversalement au niveau des articulations métatarso-phalangiennes pour respecter le déroulement du pied lors du pas.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1800" b="0" i="0" u="none" strike="noStrike" cap="none" normalizeH="0" baseline="0" dirty="0" smtClean="0">
                <a:ln>
                  <a:noFill/>
                </a:ln>
                <a:solidFill>
                  <a:schemeClr val="tx1"/>
                </a:solidFill>
                <a:effectLst/>
                <a:latin typeface="Arial" panose="020B0604020202020204" pitchFamily="34" charset="0"/>
              </a:rPr>
              <a:t>Un contrefort résistant doit entourer l’emboîtage pour maintenir le calcanéum en position physiologique.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1800" b="0" i="0" u="none" strike="noStrike" cap="none" normalizeH="0" baseline="0" dirty="0" smtClean="0">
                <a:ln>
                  <a:noFill/>
                </a:ln>
                <a:solidFill>
                  <a:schemeClr val="tx1"/>
                </a:solidFill>
                <a:effectLst/>
                <a:latin typeface="Arial" panose="020B0604020202020204" pitchFamily="34" charset="0"/>
              </a:rPr>
              <a:t>Une bonne chaussure doit être montée sur un bombé de forme bien conçu tenant compte du rapport cambrure-hauteur de talon.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1800" b="0" i="0" u="none" strike="noStrike" cap="none" normalizeH="0" baseline="0" dirty="0" smtClean="0">
                <a:ln>
                  <a:noFill/>
                </a:ln>
                <a:solidFill>
                  <a:schemeClr val="tx1"/>
                </a:solidFill>
                <a:effectLst/>
                <a:latin typeface="Arial" panose="020B0604020202020204" pitchFamily="34" charset="0"/>
              </a:rPr>
              <a:t>La semelle extérieure doit être résistante mais pas trop rigide pour ne pas s’opposer au déroulement du pas.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a:p>
            <a:pPr marL="285750" lvl="0" indent="-285750" eaLnBrk="0" fontAlgn="base" hangingPunct="0">
              <a:spcBef>
                <a:spcPct val="0"/>
              </a:spcBef>
              <a:spcAft>
                <a:spcPct val="0"/>
              </a:spcAft>
              <a:buFont typeface="Arial" panose="020B0604020202020204" pitchFamily="34" charset="0"/>
              <a:buChar char="•"/>
            </a:pPr>
            <a:r>
              <a:rPr kumimoji="0" lang="fr-FR" altLang="fr-FR" sz="1800" b="0" i="0" u="none" strike="noStrike" cap="none" normalizeH="0" baseline="0" dirty="0" smtClean="0">
                <a:ln>
                  <a:noFill/>
                </a:ln>
                <a:solidFill>
                  <a:schemeClr val="tx1"/>
                </a:solidFill>
                <a:effectLst/>
                <a:latin typeface="Arial" panose="020B0604020202020204" pitchFamily="34" charset="0"/>
              </a:rPr>
              <a:t>Les coutures et les</a:t>
            </a:r>
            <a:r>
              <a:rPr lang="fr-FR" dirty="0" smtClean="0"/>
              <a:t> </a:t>
            </a:r>
            <a:r>
              <a:rPr lang="fr-FR" dirty="0"/>
              <a:t>jonctions ne doivent pas coïncider avec une articulation ou une saillie osseuse.</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31830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4" name="Rectangle 6"/>
          <p:cNvSpPr>
            <a:spLocks noGrp="1" noChangeArrowheads="1"/>
          </p:cNvSpPr>
          <p:nvPr>
            <p:ph type="title"/>
          </p:nvPr>
        </p:nvSpPr>
        <p:spPr>
          <a:xfrm>
            <a:off x="677334" y="609600"/>
            <a:ext cx="8596668" cy="649857"/>
          </a:xfrm>
        </p:spPr>
        <p:txBody>
          <a:bodyPr>
            <a:normAutofit fontScale="90000"/>
          </a:bodyPr>
          <a:lstStyle/>
          <a:p>
            <a:pPr algn="ctr"/>
            <a:r>
              <a:rPr lang="fr-FR" altLang="fr-FR" sz="4000" b="1" dirty="0" smtClean="0">
                <a:latin typeface="Times New Roman" panose="02020603050405020304" pitchFamily="18" charset="0"/>
                <a:cs typeface="Times New Roman" panose="02020603050405020304" pitchFamily="18" charset="0"/>
              </a:rPr>
              <a:t>Merci de votre attention…</a:t>
            </a:r>
            <a:r>
              <a:rPr lang="fr-FR" altLang="fr-FR" sz="4000" dirty="0" smtClean="0"/>
              <a:t/>
            </a:r>
            <a:br>
              <a:rPr lang="fr-FR" altLang="fr-FR" sz="4000" dirty="0" smtClean="0"/>
            </a:br>
            <a:r>
              <a:rPr lang="fr-FR" altLang="fr-FR" sz="4000" dirty="0"/>
              <a:t/>
            </a:r>
            <a:br>
              <a:rPr lang="fr-FR" altLang="fr-FR" sz="4000" dirty="0"/>
            </a:br>
            <a:endParaRPr lang="fr-FR" altLang="fr-FR" sz="4000" dirty="0"/>
          </a:p>
        </p:txBody>
      </p:sp>
      <p:sp>
        <p:nvSpPr>
          <p:cNvPr id="53256" name="Text Box 8"/>
          <p:cNvSpPr txBox="1">
            <a:spLocks noChangeArrowheads="1"/>
          </p:cNvSpPr>
          <p:nvPr/>
        </p:nvSpPr>
        <p:spPr bwMode="auto">
          <a:xfrm>
            <a:off x="4511675" y="5373688"/>
            <a:ext cx="5257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fr-FR" altLang="fr-FR">
              <a:latin typeface="Arial" panose="020B0604020202020204" pitchFamily="34" charset="0"/>
            </a:endParaRPr>
          </a:p>
        </p:txBody>
      </p:sp>
      <p:sp>
        <p:nvSpPr>
          <p:cNvPr id="53257" name="Text Box 9"/>
          <p:cNvSpPr txBox="1">
            <a:spLocks noChangeArrowheads="1"/>
          </p:cNvSpPr>
          <p:nvPr/>
        </p:nvSpPr>
        <p:spPr bwMode="auto">
          <a:xfrm>
            <a:off x="4002655" y="5965488"/>
            <a:ext cx="40631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fr-FR" altLang="fr-FR" sz="28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Les podo de Velizy !</a:t>
            </a:r>
            <a:endParaRPr lang="fr-FR" altLang="fr-FR" sz="28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0513" y="1893888"/>
            <a:ext cx="5555411" cy="3479800"/>
          </a:xfrm>
          <a:prstGeom prst="rect">
            <a:avLst/>
          </a:prstGeom>
        </p:spPr>
      </p:pic>
      <p:sp>
        <p:nvSpPr>
          <p:cNvPr id="4" name="Espace réservé du contenu 3"/>
          <p:cNvSpPr>
            <a:spLocks noGrp="1"/>
          </p:cNvSpPr>
          <p:nvPr>
            <p:ph idx="1"/>
          </p:nvPr>
        </p:nvSpPr>
        <p:spPr>
          <a:xfrm>
            <a:off x="677334" y="2769079"/>
            <a:ext cx="2359164" cy="923028"/>
          </a:xfrm>
        </p:spPr>
        <p:txBody>
          <a:bodyPr>
            <a:normAutofit/>
          </a:bodyPr>
          <a:lstStyle/>
          <a:p>
            <a:pPr marL="0" indent="0">
              <a:buNone/>
            </a:pPr>
            <a:r>
              <a:rPr lang="fr-FR" altLang="fr-FR" sz="2000" dirty="0">
                <a:latin typeface="Times New Roman" panose="02020603050405020304" pitchFamily="18" charset="0"/>
                <a:cs typeface="Times New Roman" panose="02020603050405020304" pitchFamily="18" charset="0"/>
              </a:rPr>
              <a:t>en espérant vous avoir </a:t>
            </a:r>
            <a:r>
              <a:rPr lang="fr-FR" altLang="fr-FR" sz="2000" dirty="0" smtClean="0">
                <a:latin typeface="Times New Roman" panose="02020603050405020304" pitchFamily="18" charset="0"/>
                <a:cs typeface="Times New Roman" panose="02020603050405020304" pitchFamily="18" charset="0"/>
              </a:rPr>
              <a:t>intéressé….</a:t>
            </a:r>
            <a:endParaRPr 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5961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C:\WINDOWS\Bureau\HK1.BMP"/>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1981200" y="1371600"/>
            <a:ext cx="196215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C:\WINDOWS\Bureau\HK2.BMP"/>
          <p:cNvPicPr>
            <a:picLocks noChangeAspect="1" noChangeArrowheads="1"/>
          </p:cNvPicPr>
          <p:nvPr/>
        </p:nvPicPr>
        <p:blipFill>
          <a:blip r:embed="rId3">
            <a:lum contrast="24000"/>
            <a:extLst>
              <a:ext uri="{28A0092B-C50C-407E-A947-70E740481C1C}">
                <a14:useLocalDpi xmlns:a14="http://schemas.microsoft.com/office/drawing/2010/main" val="0"/>
              </a:ext>
            </a:extLst>
          </a:blip>
          <a:srcRect/>
          <a:stretch>
            <a:fillRect/>
          </a:stretch>
        </p:blipFill>
        <p:spPr bwMode="auto">
          <a:xfrm>
            <a:off x="1905000" y="4038600"/>
            <a:ext cx="203835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C:\WINDOWS\Bureau\ongle1.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4024" y="1371600"/>
            <a:ext cx="2676526" cy="1943100"/>
          </a:xfrm>
          <a:prstGeom prst="rect">
            <a:avLst/>
          </a:prstGeom>
          <a:noFill/>
          <a:extLst>
            <a:ext uri="{909E8E84-426E-40DD-AFC4-6F175D3DCCD1}">
              <a14:hiddenFill xmlns:a14="http://schemas.microsoft.com/office/drawing/2010/main">
                <a:solidFill>
                  <a:srgbClr val="FFFFFF"/>
                </a:solidFill>
              </a14:hiddenFill>
            </a:ext>
          </a:extLst>
        </p:spPr>
      </p:pic>
      <p:pic>
        <p:nvPicPr>
          <p:cNvPr id="11273" name="Picture 9" descr="C:\WINDOWS\Bureau\ongle2.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4024" y="4191000"/>
            <a:ext cx="2676526" cy="1943100"/>
          </a:xfrm>
          <a:prstGeom prst="rect">
            <a:avLst/>
          </a:prstGeom>
          <a:noFill/>
          <a:extLst>
            <a:ext uri="{909E8E84-426E-40DD-AFC4-6F175D3DCCD1}">
              <a14:hiddenFill xmlns:a14="http://schemas.microsoft.com/office/drawing/2010/main">
                <a:solidFill>
                  <a:srgbClr val="FFFFFF"/>
                </a:solidFill>
              </a14:hiddenFill>
            </a:ext>
          </a:extLst>
        </p:spPr>
      </p:pic>
      <p:sp>
        <p:nvSpPr>
          <p:cNvPr id="11276" name="Text Box 12"/>
          <p:cNvSpPr txBox="1">
            <a:spLocks noChangeArrowheads="1"/>
          </p:cNvSpPr>
          <p:nvPr/>
        </p:nvSpPr>
        <p:spPr bwMode="auto">
          <a:xfrm>
            <a:off x="1905000" y="561945"/>
            <a:ext cx="64363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2000" b="1" dirty="0">
                <a:solidFill>
                  <a:schemeClr val="accent2">
                    <a:lumMod val="60000"/>
                    <a:lumOff val="40000"/>
                  </a:schemeClr>
                </a:solidFill>
                <a:latin typeface="Times New Roman" panose="02020603050405020304" pitchFamily="18" charset="0"/>
                <a:cs typeface="Times New Roman" panose="02020603050405020304" pitchFamily="18" charset="0"/>
              </a:rPr>
              <a:t>Kératome nucléé	</a:t>
            </a:r>
            <a:r>
              <a:rPr lang="fr-FR" altLang="fr-FR" sz="2000" b="1" dirty="0" smtClean="0">
                <a:solidFill>
                  <a:schemeClr val="accent2">
                    <a:lumMod val="60000"/>
                    <a:lumOff val="40000"/>
                  </a:schemeClr>
                </a:solidFill>
                <a:latin typeface="Times New Roman" panose="02020603050405020304" pitchFamily="18" charset="0"/>
                <a:cs typeface="Times New Roman" panose="02020603050405020304" pitchFamily="18" charset="0"/>
              </a:rPr>
              <a:t>                    </a:t>
            </a:r>
            <a:r>
              <a:rPr lang="fr-FR" altLang="fr-FR" sz="2000" b="1" dirty="0">
                <a:solidFill>
                  <a:schemeClr val="accent2">
                    <a:lumMod val="60000"/>
                    <a:lumOff val="40000"/>
                  </a:schemeClr>
                </a:solidFill>
                <a:latin typeface="Times New Roman" panose="02020603050405020304" pitchFamily="18" charset="0"/>
                <a:cs typeface="Times New Roman" panose="02020603050405020304" pitchFamily="18" charset="0"/>
              </a:rPr>
              <a:t>P</a:t>
            </a:r>
            <a:r>
              <a:rPr lang="fr-FR" altLang="fr-FR" sz="2000" b="1" dirty="0" smtClean="0">
                <a:solidFill>
                  <a:schemeClr val="accent2">
                    <a:lumMod val="60000"/>
                    <a:lumOff val="40000"/>
                  </a:schemeClr>
                </a:solidFill>
                <a:latin typeface="Times New Roman" panose="02020603050405020304" pitchFamily="18" charset="0"/>
                <a:cs typeface="Times New Roman" panose="02020603050405020304" pitchFamily="18" charset="0"/>
              </a:rPr>
              <a:t>athologie </a:t>
            </a:r>
            <a:r>
              <a:rPr lang="fr-FR" altLang="fr-FR" sz="2000" b="1" dirty="0">
                <a:solidFill>
                  <a:schemeClr val="accent2">
                    <a:lumMod val="60000"/>
                    <a:lumOff val="40000"/>
                  </a:schemeClr>
                </a:solidFill>
                <a:latin typeface="Times New Roman" panose="02020603050405020304" pitchFamily="18" charset="0"/>
                <a:cs typeface="Times New Roman" panose="02020603050405020304" pitchFamily="18" charset="0"/>
              </a:rPr>
              <a:t>unguéale</a:t>
            </a:r>
          </a:p>
        </p:txBody>
      </p:sp>
    </p:spTree>
    <p:extLst>
      <p:ext uri="{BB962C8B-B14F-4D97-AF65-F5344CB8AC3E}">
        <p14:creationId xmlns:p14="http://schemas.microsoft.com/office/powerpoint/2010/main" val="445633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0" name="Picture 6" descr="C:\Mes Documents\EPU BOOS\delabye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217" y="796925"/>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1991" name="Picture 7" descr="C:\Mes Documents\EPU BOOS\delabye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8493" y="841375"/>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1992" name="Picture 8" descr="C:\Mes Documents\EPU BOOS\delabye 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17" y="3776762"/>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1993" name="Picture 9" descr="C:\Mes Documents\EPU BOOS\delabye o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8493" y="3776762"/>
            <a:ext cx="3048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41994" name="Text Box 10"/>
          <p:cNvSpPr txBox="1">
            <a:spLocks noChangeArrowheads="1"/>
          </p:cNvSpPr>
          <p:nvPr/>
        </p:nvSpPr>
        <p:spPr bwMode="auto">
          <a:xfrm>
            <a:off x="1102218" y="246102"/>
            <a:ext cx="70742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2000" b="1" dirty="0">
                <a:solidFill>
                  <a:schemeClr val="accent2">
                    <a:lumMod val="60000"/>
                    <a:lumOff val="40000"/>
                  </a:schemeClr>
                </a:solidFill>
                <a:latin typeface="Times New Roman" panose="02020603050405020304" pitchFamily="18" charset="0"/>
                <a:cs typeface="Times New Roman" panose="02020603050405020304" pitchFamily="18" charset="0"/>
              </a:rPr>
              <a:t>Troubles trophiques</a:t>
            </a:r>
            <a:r>
              <a:rPr lang="fr-FR" altLang="fr-FR" b="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fr-FR" altLang="fr-FR" sz="2000" b="1" dirty="0" smtClean="0">
                <a:solidFill>
                  <a:schemeClr val="accent2">
                    <a:lumMod val="60000"/>
                    <a:lumOff val="40000"/>
                  </a:schemeClr>
                </a:solidFill>
                <a:latin typeface="Times New Roman" panose="02020603050405020304" pitchFamily="18" charset="0"/>
                <a:cs typeface="Times New Roman" panose="02020603050405020304" pitchFamily="18" charset="0"/>
              </a:rPr>
              <a:t>          Mal </a:t>
            </a:r>
            <a:r>
              <a:rPr lang="fr-FR" altLang="fr-FR" sz="2000" b="1" dirty="0">
                <a:solidFill>
                  <a:schemeClr val="accent2">
                    <a:lumMod val="60000"/>
                    <a:lumOff val="40000"/>
                  </a:schemeClr>
                </a:solidFill>
                <a:latin typeface="Times New Roman" panose="02020603050405020304" pitchFamily="18" charset="0"/>
                <a:cs typeface="Times New Roman" panose="02020603050405020304" pitchFamily="18" charset="0"/>
              </a:rPr>
              <a:t>perforant plantaire</a:t>
            </a:r>
          </a:p>
        </p:txBody>
      </p:sp>
      <p:sp>
        <p:nvSpPr>
          <p:cNvPr id="41997" name="Text Box 13"/>
          <p:cNvSpPr txBox="1">
            <a:spLocks noChangeArrowheads="1"/>
          </p:cNvSpPr>
          <p:nvPr/>
        </p:nvSpPr>
        <p:spPr bwMode="auto">
          <a:xfrm>
            <a:off x="1102217" y="3200400"/>
            <a:ext cx="23177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a:t>J = 0</a:t>
            </a:r>
          </a:p>
        </p:txBody>
      </p:sp>
      <p:sp>
        <p:nvSpPr>
          <p:cNvPr id="41998" name="Text Box 14"/>
          <p:cNvSpPr txBox="1">
            <a:spLocks noChangeArrowheads="1"/>
          </p:cNvSpPr>
          <p:nvPr/>
        </p:nvSpPr>
        <p:spPr bwMode="auto">
          <a:xfrm>
            <a:off x="5128492" y="3165475"/>
            <a:ext cx="3048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a:t>J = 0  après soins</a:t>
            </a:r>
          </a:p>
        </p:txBody>
      </p:sp>
      <p:sp>
        <p:nvSpPr>
          <p:cNvPr id="41999" name="Text Box 15"/>
          <p:cNvSpPr txBox="1">
            <a:spLocks noChangeArrowheads="1"/>
          </p:cNvSpPr>
          <p:nvPr/>
        </p:nvSpPr>
        <p:spPr bwMode="auto">
          <a:xfrm>
            <a:off x="1102218" y="6172200"/>
            <a:ext cx="9158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dirty="0"/>
              <a:t>J = 20</a:t>
            </a:r>
          </a:p>
        </p:txBody>
      </p:sp>
      <p:sp>
        <p:nvSpPr>
          <p:cNvPr id="42000" name="Text Box 16"/>
          <p:cNvSpPr txBox="1">
            <a:spLocks noChangeArrowheads="1"/>
          </p:cNvSpPr>
          <p:nvPr/>
        </p:nvSpPr>
        <p:spPr bwMode="auto">
          <a:xfrm>
            <a:off x="5128492" y="6172200"/>
            <a:ext cx="409278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dirty="0"/>
              <a:t>J = 25 avec orthoplastie de décharge</a:t>
            </a:r>
          </a:p>
        </p:txBody>
      </p:sp>
    </p:spTree>
    <p:extLst>
      <p:ext uri="{BB962C8B-B14F-4D97-AF65-F5344CB8AC3E}">
        <p14:creationId xmlns:p14="http://schemas.microsoft.com/office/powerpoint/2010/main" val="3252753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7000875" cy="568325"/>
          </a:xfrm>
        </p:spPr>
        <p:txBody>
          <a:bodyPr>
            <a:noAutofit/>
          </a:bodyPr>
          <a:lstStyle/>
          <a:p>
            <a:pPr algn="ctr"/>
            <a:r>
              <a:rPr lang="fr-FR" b="1" dirty="0" smtClean="0">
                <a:latin typeface="Times New Roman" panose="02020603050405020304" pitchFamily="18" charset="0"/>
                <a:cs typeface="Times New Roman" panose="02020603050405020304" pitchFamily="18" charset="0"/>
              </a:rPr>
              <a:t>Prescription</a:t>
            </a:r>
            <a:endParaRPr lang="fr-FR" b="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536275" y="1199072"/>
            <a:ext cx="9817400" cy="5572663"/>
          </a:xfrm>
        </p:spPr>
        <p:txBody>
          <a:bodyPr>
            <a:normAutofit fontScale="25000" lnSpcReduction="20000"/>
          </a:bodyPr>
          <a:lstStyle/>
          <a:p>
            <a:pPr marL="0" indent="0">
              <a:buNone/>
            </a:pPr>
            <a:endParaRPr lang="fr-FR" sz="6400" dirty="0" smtClean="0">
              <a:latin typeface="Times New Roman" panose="02020603050405020304" pitchFamily="18" charset="0"/>
              <a:cs typeface="Times New Roman" panose="02020603050405020304" pitchFamily="18" charset="0"/>
            </a:endParaRPr>
          </a:p>
          <a:p>
            <a:pPr marL="0" indent="0">
              <a:buNone/>
            </a:pPr>
            <a:r>
              <a:rPr lang="fr-FR" sz="6400" dirty="0" smtClean="0">
                <a:latin typeface="Times New Roman" panose="02020603050405020304" pitchFamily="18" charset="0"/>
                <a:cs typeface="Times New Roman" panose="02020603050405020304" pitchFamily="18" charset="0"/>
              </a:rPr>
              <a:t>Le pédicure-podologue est en mesure de prescrire </a:t>
            </a:r>
            <a:r>
              <a:rPr lang="fr-FR" sz="6400" b="1" dirty="0" smtClean="0">
                <a:latin typeface="Times New Roman" panose="02020603050405020304" pitchFamily="18" charset="0"/>
                <a:cs typeface="Times New Roman" panose="02020603050405020304" pitchFamily="18" charset="0"/>
              </a:rPr>
              <a:t>des </a:t>
            </a:r>
            <a:r>
              <a:rPr lang="fr-FR" sz="6400" b="1" dirty="0">
                <a:latin typeface="Times New Roman" panose="02020603050405020304" pitchFamily="18" charset="0"/>
                <a:cs typeface="Times New Roman" panose="02020603050405020304" pitchFamily="18" charset="0"/>
              </a:rPr>
              <a:t>topiques à usage externe  </a:t>
            </a:r>
            <a:r>
              <a:rPr lang="fr-FR" sz="6400" dirty="0" smtClean="0">
                <a:latin typeface="Times New Roman" panose="02020603050405020304" pitchFamily="18" charset="0"/>
                <a:cs typeface="Times New Roman" panose="02020603050405020304" pitchFamily="18" charset="0"/>
              </a:rPr>
              <a:t>(crèmes, antiseptiques, antifongiques ou verrucides...) figurant sur une liste fixée par arrêté ministériel.</a:t>
            </a:r>
          </a:p>
          <a:p>
            <a:r>
              <a:rPr lang="fr-FR" sz="6400" dirty="0" smtClean="0">
                <a:latin typeface="Times New Roman" panose="02020603050405020304" pitchFamily="18" charset="0"/>
                <a:cs typeface="Times New Roman" panose="02020603050405020304" pitchFamily="18" charset="0"/>
              </a:rPr>
              <a:t>Antiseptiques</a:t>
            </a:r>
          </a:p>
          <a:p>
            <a:r>
              <a:rPr lang="fr-FR" sz="6400" dirty="0" smtClean="0">
                <a:latin typeface="Times New Roman" panose="02020603050405020304" pitchFamily="18" charset="0"/>
                <a:cs typeface="Times New Roman" panose="02020603050405020304" pitchFamily="18" charset="0"/>
              </a:rPr>
              <a:t>Antifongiques</a:t>
            </a:r>
          </a:p>
          <a:p>
            <a:r>
              <a:rPr lang="fr-FR" sz="6400" dirty="0" smtClean="0">
                <a:latin typeface="Times New Roman" panose="02020603050405020304" pitchFamily="18" charset="0"/>
                <a:cs typeface="Times New Roman" panose="02020603050405020304" pitchFamily="18" charset="0"/>
              </a:rPr>
              <a:t>Hémostatiques</a:t>
            </a:r>
          </a:p>
          <a:p>
            <a:r>
              <a:rPr lang="fr-FR" sz="6400" dirty="0" smtClean="0">
                <a:latin typeface="Times New Roman" panose="02020603050405020304" pitchFamily="18" charset="0"/>
                <a:cs typeface="Times New Roman" panose="02020603050405020304" pitchFamily="18" charset="0"/>
              </a:rPr>
              <a:t>Anesthésiques</a:t>
            </a:r>
          </a:p>
          <a:p>
            <a:r>
              <a:rPr lang="fr-FR" sz="6400" dirty="0" smtClean="0">
                <a:latin typeface="Times New Roman" panose="02020603050405020304" pitchFamily="18" charset="0"/>
                <a:cs typeface="Times New Roman" panose="02020603050405020304" pitchFamily="18" charset="0"/>
              </a:rPr>
              <a:t>Kératolytiques et verrucides</a:t>
            </a:r>
          </a:p>
          <a:p>
            <a:r>
              <a:rPr lang="fr-FR" sz="6400" dirty="0" smtClean="0">
                <a:latin typeface="Times New Roman" panose="02020603050405020304" pitchFamily="18" charset="0"/>
                <a:cs typeface="Times New Roman" panose="02020603050405020304" pitchFamily="18" charset="0"/>
              </a:rPr>
              <a:t>Produits à visée adoucissante, asséchante, calmante, cicatrisante ou révulsive</a:t>
            </a:r>
          </a:p>
          <a:p>
            <a:r>
              <a:rPr lang="fr-FR" sz="6400" dirty="0" smtClean="0">
                <a:latin typeface="Times New Roman" panose="02020603050405020304" pitchFamily="18" charset="0"/>
                <a:cs typeface="Times New Roman" panose="02020603050405020304" pitchFamily="18" charset="0"/>
              </a:rPr>
              <a:t>Anti-inflammatoires locaux pour hallux valgus et ongles incarnés</a:t>
            </a:r>
          </a:p>
          <a:p>
            <a:pPr marL="0" indent="0">
              <a:buNone/>
            </a:pPr>
            <a:r>
              <a:rPr lang="fr-FR" sz="6400" dirty="0" smtClean="0">
                <a:latin typeface="Times New Roman" panose="02020603050405020304" pitchFamily="18" charset="0"/>
                <a:cs typeface="Times New Roman" panose="02020603050405020304" pitchFamily="18" charset="0"/>
              </a:rPr>
              <a:t>(A l’exclusion des spécialités autres que celles visées par l’article R. 5132-66, renfermant des substances classées comme vénéneuses.)</a:t>
            </a:r>
          </a:p>
          <a:p>
            <a:pPr marL="0" indent="0">
              <a:buNone/>
            </a:pPr>
            <a:endParaRPr lang="fr-FR" sz="6400" dirty="0" smtClean="0">
              <a:latin typeface="Times New Roman" panose="02020603050405020304" pitchFamily="18" charset="0"/>
              <a:cs typeface="Times New Roman" panose="02020603050405020304" pitchFamily="18" charset="0"/>
            </a:endParaRPr>
          </a:p>
          <a:p>
            <a:pPr marL="0" indent="0">
              <a:buNone/>
            </a:pPr>
            <a:r>
              <a:rPr lang="fr-FR" sz="6400" dirty="0" smtClean="0">
                <a:latin typeface="Times New Roman" panose="02020603050405020304" pitchFamily="18" charset="0"/>
                <a:cs typeface="Times New Roman" panose="02020603050405020304" pitchFamily="18" charset="0"/>
              </a:rPr>
              <a:t>En général, les soins de pédicurie ne sont pas pris en charge par la sécurité sociale. Le pédicure podologue accomplit ses actes sans prescription médicale préalable. Toutefois, sur prescription médicale, la séance sera remboursée sur la base de 1,26€ (0,95€ pour les séances suivantes).</a:t>
            </a:r>
          </a:p>
          <a:p>
            <a:pPr marL="0" indent="0">
              <a:buNone/>
            </a:pPr>
            <a:r>
              <a:rPr lang="fr-FR" sz="6400" dirty="0" smtClean="0">
                <a:latin typeface="Times New Roman" panose="02020603050405020304" pitchFamily="18" charset="0"/>
                <a:cs typeface="Times New Roman" panose="02020603050405020304" pitchFamily="18" charset="0"/>
              </a:rPr>
              <a:t>Néanmoins, il faut noter que certaines mutuelles peuvent combler la différence voire prendre en charge la séance sans prescription.</a:t>
            </a:r>
          </a:p>
          <a:p>
            <a:pPr marL="0" indent="0">
              <a:buNone/>
            </a:pPr>
            <a:endParaRPr lang="fr-FR" sz="8000" dirty="0" smtClean="0">
              <a:latin typeface="Times New Roman" panose="02020603050405020304" pitchFamily="18" charset="0"/>
              <a:cs typeface="Times New Roman" panose="02020603050405020304" pitchFamily="18" charset="0"/>
            </a:endParaRPr>
          </a:p>
          <a:p>
            <a:endParaRPr lang="fr-FR" sz="7200" dirty="0" smtClean="0"/>
          </a:p>
          <a:p>
            <a:endParaRPr lang="fr-FR" dirty="0" smtClean="0"/>
          </a:p>
          <a:p>
            <a:endParaRPr lang="fr-FR" dirty="0"/>
          </a:p>
        </p:txBody>
      </p:sp>
      <p:pic>
        <p:nvPicPr>
          <p:cNvPr id="4" name="Image 3"/>
          <p:cNvPicPr>
            <a:picLocks noChangeAspect="1"/>
          </p:cNvPicPr>
          <p:nvPr/>
        </p:nvPicPr>
        <p:blipFill>
          <a:blip r:embed="rId2"/>
          <a:stretch>
            <a:fillRect/>
          </a:stretch>
        </p:blipFill>
        <p:spPr>
          <a:xfrm>
            <a:off x="9788461" y="127509"/>
            <a:ext cx="2143125" cy="2143125"/>
          </a:xfrm>
          <a:prstGeom prst="rect">
            <a:avLst/>
          </a:prstGeom>
        </p:spPr>
      </p:pic>
    </p:spTree>
    <p:extLst>
      <p:ext uri="{BB962C8B-B14F-4D97-AF65-F5344CB8AC3E}">
        <p14:creationId xmlns:p14="http://schemas.microsoft.com/office/powerpoint/2010/main" val="855417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35171" y="163902"/>
            <a:ext cx="10512574" cy="724619"/>
          </a:xfrm>
        </p:spPr>
        <p:txBody>
          <a:bodyPr>
            <a:normAutofit/>
          </a:bodyPr>
          <a:lstStyle/>
          <a:p>
            <a:r>
              <a:rPr lang="fr-FR" b="1" dirty="0" smtClean="0">
                <a:latin typeface="Times New Roman" panose="02020603050405020304" pitchFamily="18" charset="0"/>
                <a:cs typeface="Times New Roman" panose="02020603050405020304" pitchFamily="18" charset="0"/>
              </a:rPr>
              <a:t>Le pédicure-podologue et le diabète</a:t>
            </a:r>
            <a:endParaRPr lang="fr-FR" b="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422695" y="1121434"/>
            <a:ext cx="9178506" cy="4984091"/>
          </a:xfrm>
        </p:spPr>
        <p:txBody>
          <a:bodyPr>
            <a:normAutofit fontScale="25000" lnSpcReduction="20000"/>
          </a:bodyPr>
          <a:lstStyle/>
          <a:p>
            <a:pPr marL="0" indent="0">
              <a:buNone/>
            </a:pPr>
            <a:r>
              <a:rPr lang="fr-FR" dirty="0" smtClean="0"/>
              <a:t> </a:t>
            </a:r>
          </a:p>
          <a:p>
            <a:pPr marL="0" indent="0">
              <a:buNone/>
            </a:pPr>
            <a:r>
              <a:rPr lang="fr-FR" sz="7200" dirty="0">
                <a:latin typeface="Times New Roman" panose="02020603050405020304" pitchFamily="18" charset="0"/>
                <a:cs typeface="Times New Roman" panose="02020603050405020304" pitchFamily="18" charset="0"/>
              </a:rPr>
              <a:t>Le pédicure-podologue, en plus de son </a:t>
            </a:r>
            <a:r>
              <a:rPr lang="fr-FR" sz="7200" b="1" dirty="0">
                <a:latin typeface="Times New Roman" panose="02020603050405020304" pitchFamily="18" charset="0"/>
                <a:cs typeface="Times New Roman" panose="02020603050405020304" pitchFamily="18" charset="0"/>
              </a:rPr>
              <a:t>rôle curatif</a:t>
            </a:r>
            <a:r>
              <a:rPr lang="fr-FR" sz="7200" dirty="0">
                <a:latin typeface="Times New Roman" panose="02020603050405020304" pitchFamily="18" charset="0"/>
                <a:cs typeface="Times New Roman" panose="02020603050405020304" pitchFamily="18" charset="0"/>
              </a:rPr>
              <a:t>, a aussi un </a:t>
            </a:r>
            <a:r>
              <a:rPr lang="fr-FR" sz="7200" b="1" dirty="0">
                <a:latin typeface="Times New Roman" panose="02020603050405020304" pitchFamily="18" charset="0"/>
                <a:cs typeface="Times New Roman" panose="02020603050405020304" pitchFamily="18" charset="0"/>
              </a:rPr>
              <a:t>rôle de </a:t>
            </a:r>
            <a:r>
              <a:rPr lang="fr-FR" sz="7200" b="1" dirty="0" smtClean="0">
                <a:latin typeface="Times New Roman" panose="02020603050405020304" pitchFamily="18" charset="0"/>
                <a:cs typeface="Times New Roman" panose="02020603050405020304" pitchFamily="18" charset="0"/>
              </a:rPr>
              <a:t>prévention </a:t>
            </a:r>
            <a:r>
              <a:rPr lang="fr-FR" sz="7200" dirty="0">
                <a:latin typeface="Times New Roman" panose="02020603050405020304" pitchFamily="18" charset="0"/>
                <a:cs typeface="Times New Roman" panose="02020603050405020304" pitchFamily="18" charset="0"/>
              </a:rPr>
              <a:t>notamment chez certains patients à risques présentant des </a:t>
            </a:r>
            <a:r>
              <a:rPr lang="fr-FR" sz="7200" b="1" dirty="0">
                <a:latin typeface="Times New Roman" panose="02020603050405020304" pitchFamily="18" charset="0"/>
                <a:cs typeface="Times New Roman" panose="02020603050405020304" pitchFamily="18" charset="0"/>
              </a:rPr>
              <a:t>pathologies spécifiques </a:t>
            </a:r>
            <a:r>
              <a:rPr lang="fr-FR" sz="7200" dirty="0">
                <a:latin typeface="Times New Roman" panose="02020603050405020304" pitchFamily="18" charset="0"/>
                <a:cs typeface="Times New Roman" panose="02020603050405020304" pitchFamily="18" charset="0"/>
              </a:rPr>
              <a:t>(diabète, artérite…) souvent à l’origine de complications particulières au niveau des pieds.</a:t>
            </a:r>
          </a:p>
          <a:p>
            <a:pPr marL="0" indent="0">
              <a:buNone/>
            </a:pPr>
            <a:r>
              <a:rPr lang="fr-FR" sz="7200" dirty="0" smtClean="0">
                <a:latin typeface="Times New Roman" panose="02020603050405020304" pitchFamily="18" charset="0"/>
                <a:cs typeface="Times New Roman" panose="02020603050405020304" pitchFamily="18" charset="0"/>
              </a:rPr>
              <a:t>Le pédicure-podologue joue un rôle très important auprès des patients diabétiques.</a:t>
            </a:r>
          </a:p>
          <a:p>
            <a:pPr marL="0" indent="0">
              <a:buNone/>
            </a:pPr>
            <a:r>
              <a:rPr lang="fr-FR" sz="7200" dirty="0" smtClean="0">
                <a:latin typeface="Times New Roman" panose="02020603050405020304" pitchFamily="18" charset="0"/>
                <a:cs typeface="Times New Roman" panose="02020603050405020304" pitchFamily="18" charset="0"/>
              </a:rPr>
              <a:t>Le diabète peut provoquer plusieurs complications notamment au niveau vasculaire et neurologique ainsi que des troubles de la cicatrisation. La </a:t>
            </a:r>
            <a:r>
              <a:rPr lang="fr-FR" sz="7200" dirty="0">
                <a:latin typeface="Times New Roman" panose="02020603050405020304" pitchFamily="18" charset="0"/>
                <a:cs typeface="Times New Roman" panose="02020603050405020304" pitchFamily="18" charset="0"/>
              </a:rPr>
              <a:t>moindre plaie </a:t>
            </a:r>
            <a:r>
              <a:rPr lang="fr-FR" sz="7200" dirty="0" smtClean="0">
                <a:latin typeface="Times New Roman" panose="02020603050405020304" pitchFamily="18" charset="0"/>
                <a:cs typeface="Times New Roman" panose="02020603050405020304" pitchFamily="18" charset="0"/>
              </a:rPr>
              <a:t> peut s’infecter car </a:t>
            </a:r>
            <a:r>
              <a:rPr lang="fr-FR" sz="7200" dirty="0">
                <a:latin typeface="Times New Roman" panose="02020603050405020304" pitchFamily="18" charset="0"/>
                <a:cs typeface="Times New Roman" panose="02020603050405020304" pitchFamily="18" charset="0"/>
              </a:rPr>
              <a:t>la mauvaise circulation empêche une cicatrisation correcte...et même de nos jours, le diabète provoque des amputations !</a:t>
            </a:r>
            <a:endParaRPr lang="fr-FR" sz="7200" dirty="0" smtClean="0">
              <a:latin typeface="Times New Roman" panose="02020603050405020304" pitchFamily="18" charset="0"/>
              <a:cs typeface="Times New Roman" panose="02020603050405020304" pitchFamily="18" charset="0"/>
            </a:endParaRPr>
          </a:p>
          <a:p>
            <a:pPr marL="0" indent="0">
              <a:buNone/>
            </a:pPr>
            <a:r>
              <a:rPr lang="fr-FR" sz="7200" dirty="0" smtClean="0">
                <a:latin typeface="Times New Roman" panose="02020603050405020304" pitchFamily="18" charset="0"/>
                <a:cs typeface="Times New Roman" panose="02020603050405020304" pitchFamily="18" charset="0"/>
              </a:rPr>
              <a:t>Le patient diabétique doit donc prendre beaucoup de précautions en soignant ses pieds et il est plus judicieux de consulter un pédicure podologue pour éviter tout risque de plaie.</a:t>
            </a:r>
          </a:p>
          <a:p>
            <a:pPr marL="0" indent="0">
              <a:buNone/>
            </a:pPr>
            <a:r>
              <a:rPr lang="fr-FR" sz="7200" dirty="0" smtClean="0">
                <a:latin typeface="Times New Roman" panose="02020603050405020304" pitchFamily="18" charset="0"/>
                <a:cs typeface="Times New Roman" panose="02020603050405020304" pitchFamily="18" charset="0"/>
              </a:rPr>
              <a:t> Le rôle du pédicure podologue a un rôle de prévention et de conseils:</a:t>
            </a:r>
          </a:p>
          <a:p>
            <a:pPr>
              <a:buFont typeface="Arial" panose="020B0604020202020204" pitchFamily="34" charset="0"/>
              <a:buChar char="•"/>
            </a:pPr>
            <a:r>
              <a:rPr lang="fr-FR" sz="7200" dirty="0" smtClean="0">
                <a:latin typeface="Times New Roman" panose="02020603050405020304" pitchFamily="18" charset="0"/>
                <a:cs typeface="Times New Roman" panose="02020603050405020304" pitchFamily="18" charset="0"/>
              </a:rPr>
              <a:t>par les soins: coupe des ongles, soin des cors, durillons, callosités…</a:t>
            </a:r>
          </a:p>
          <a:p>
            <a:pPr>
              <a:buFont typeface="Arial" panose="020B0604020202020204" pitchFamily="34" charset="0"/>
              <a:buChar char="•"/>
            </a:pPr>
            <a:r>
              <a:rPr lang="fr-FR" sz="7200" dirty="0" smtClean="0">
                <a:latin typeface="Times New Roman" panose="02020603050405020304" pitchFamily="18" charset="0"/>
                <a:cs typeface="Times New Roman" panose="02020603050405020304" pitchFamily="18" charset="0"/>
              </a:rPr>
              <a:t>par les semelles orthopédiques pour rééquilibrer les appuis.</a:t>
            </a:r>
          </a:p>
          <a:p>
            <a:pPr>
              <a:buFont typeface="Arial" panose="020B0604020202020204" pitchFamily="34" charset="0"/>
              <a:buChar char="•"/>
            </a:pPr>
            <a:r>
              <a:rPr lang="fr-FR" sz="7200" dirty="0" smtClean="0">
                <a:latin typeface="Times New Roman" panose="02020603050405020304" pitchFamily="18" charset="0"/>
                <a:cs typeface="Times New Roman" panose="02020603050405020304" pitchFamily="18" charset="0"/>
              </a:rPr>
              <a:t>par un rôle d’orientation du patient diabétique vers d’autres spécialistes si certaines   pathologies ne peuvent pas être prises en charge par le pédicure podologue.</a:t>
            </a:r>
          </a:p>
          <a:p>
            <a:pPr marL="0" indent="0">
              <a:buNone/>
            </a:pPr>
            <a:r>
              <a:rPr lang="fr-FR" sz="7200" dirty="0" smtClean="0">
                <a:latin typeface="Times New Roman" panose="02020603050405020304" pitchFamily="18" charset="0"/>
                <a:cs typeface="Times New Roman" panose="02020603050405020304" pitchFamily="18" charset="0"/>
              </a:rPr>
              <a:t>Toute personne diabétique de type I, insulino-dépendant, ou de type II , non insulino-dépendant peut venir consulter pour un bilan ou bien pour un soin.</a:t>
            </a:r>
          </a:p>
          <a:p>
            <a:pPr marL="0" indent="0">
              <a:buNone/>
            </a:pPr>
            <a:endParaRPr lang="fr-FR" sz="7200" dirty="0">
              <a:latin typeface="Times New Roman" panose="02020603050405020304" pitchFamily="18" charset="0"/>
              <a:cs typeface="Times New Roman" panose="02020603050405020304" pitchFamily="18" charset="0"/>
            </a:endParaRPr>
          </a:p>
          <a:p>
            <a:pPr marL="0" indent="0">
              <a:buNone/>
            </a:pPr>
            <a:endParaRPr lang="fr-FR" sz="7200" dirty="0" smtClean="0">
              <a:latin typeface="Times New Roman" panose="02020603050405020304" pitchFamily="18" charset="0"/>
              <a:cs typeface="Times New Roman" panose="02020603050405020304" pitchFamily="18" charset="0"/>
            </a:endParaRPr>
          </a:p>
          <a:p>
            <a:pPr marL="0" indent="0">
              <a:buNone/>
            </a:pPr>
            <a:endParaRPr lang="fr-FR" sz="6400" dirty="0"/>
          </a:p>
          <a:p>
            <a:pPr marL="0" indent="0">
              <a:buNone/>
            </a:pPr>
            <a:endParaRPr lang="fr-FR" sz="6400" dirty="0" smtClean="0"/>
          </a:p>
          <a:p>
            <a:pPr marL="0" indent="0">
              <a:buNone/>
            </a:pPr>
            <a:endParaRPr lang="fr-FR" sz="6400" dirty="0"/>
          </a:p>
          <a:p>
            <a:pPr marL="0" indent="0">
              <a:buNone/>
            </a:pPr>
            <a:endParaRPr lang="fr-FR" sz="6400" dirty="0" smtClean="0"/>
          </a:p>
        </p:txBody>
      </p:sp>
      <p:pic>
        <p:nvPicPr>
          <p:cNvPr id="4" name="Image 3"/>
          <p:cNvPicPr>
            <a:picLocks noChangeAspect="1"/>
          </p:cNvPicPr>
          <p:nvPr/>
        </p:nvPicPr>
        <p:blipFill>
          <a:blip r:embed="rId2"/>
          <a:stretch>
            <a:fillRect/>
          </a:stretch>
        </p:blipFill>
        <p:spPr>
          <a:xfrm>
            <a:off x="9886188" y="163902"/>
            <a:ext cx="2057400" cy="2219325"/>
          </a:xfrm>
          <a:prstGeom prst="rect">
            <a:avLst/>
          </a:prstGeom>
        </p:spPr>
      </p:pic>
    </p:spTree>
    <p:extLst>
      <p:ext uri="{BB962C8B-B14F-4D97-AF65-F5344CB8AC3E}">
        <p14:creationId xmlns:p14="http://schemas.microsoft.com/office/powerpoint/2010/main" val="2689185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347730" y="0"/>
            <a:ext cx="8248583" cy="6858000"/>
          </a:xfrm>
        </p:spPr>
        <p:txBody>
          <a:bodyPr>
            <a:normAutofit/>
          </a:bodyPr>
          <a:lstStyle/>
          <a:p>
            <a:endParaRPr lang="fr-FR"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Faire réaliser le soin de pédicurie par un pédicure podologue permet d’éviter au patient de se blesser en se soignant lui-même</a:t>
            </a:r>
            <a:r>
              <a:rPr lang="fr-FR" sz="2000" dirty="0" smtClean="0">
                <a:latin typeface="Times New Roman" panose="02020603050405020304" pitchFamily="18" charset="0"/>
                <a:cs typeface="Times New Roman" panose="02020603050405020304" pitchFamily="18" charset="0"/>
              </a:rPr>
              <a:t>. </a:t>
            </a:r>
            <a:endParaRPr lang="fr-FR" sz="2000"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Un patient diabétique présentant des pieds à risque de grade 2 ou 3 peut bénéficier de la prise en charge au cabinet du pédicure-podologue d’un forfait de prévention par période d’un an, sous réserve qu’il ait fait l’objet d’une prescription écrite du médecin traitant ou du diabétologue.</a:t>
            </a:r>
          </a:p>
          <a:p>
            <a:r>
              <a:rPr lang="fr-FR" sz="2000" dirty="0">
                <a:latin typeface="Times New Roman" panose="02020603050405020304" pitchFamily="18" charset="0"/>
                <a:cs typeface="Times New Roman" panose="02020603050405020304" pitchFamily="18" charset="0"/>
              </a:rPr>
              <a:t>Deux types de forfaits sont pris en charge par la sécurité sociale à hauteur de 27€ (Clé POD) :</a:t>
            </a:r>
          </a:p>
          <a:p>
            <a:pPr marL="0" indent="0">
              <a:buNone/>
            </a:pPr>
            <a:r>
              <a:rPr lang="fr-FR" sz="2000" dirty="0" smtClean="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	Un forfait annuel de prévention des lésions des pieds à risque de </a:t>
            </a:r>
            <a:r>
              <a:rPr lang="fr-FR" sz="2000" b="1" dirty="0">
                <a:latin typeface="Times New Roman" panose="02020603050405020304" pitchFamily="18" charset="0"/>
                <a:cs typeface="Times New Roman" panose="02020603050405020304" pitchFamily="18" charset="0"/>
              </a:rPr>
              <a:t>grade 2</a:t>
            </a:r>
            <a:r>
              <a:rPr lang="fr-FR" sz="2000" dirty="0">
                <a:latin typeface="Times New Roman" panose="02020603050405020304" pitchFamily="18" charset="0"/>
                <a:cs typeface="Times New Roman" panose="02020603050405020304" pitchFamily="18" charset="0"/>
              </a:rPr>
              <a:t> comprenant </a:t>
            </a:r>
            <a:r>
              <a:rPr lang="fr-FR" sz="2000" b="1" dirty="0">
                <a:latin typeface="Times New Roman" panose="02020603050405020304" pitchFamily="18" charset="0"/>
                <a:cs typeface="Times New Roman" panose="02020603050405020304" pitchFamily="18" charset="0"/>
              </a:rPr>
              <a:t>4 séances de soins de prévention</a:t>
            </a:r>
            <a:r>
              <a:rPr lang="fr-FR" sz="2000" dirty="0">
                <a:latin typeface="Times New Roman" panose="02020603050405020304" pitchFamily="18" charset="0"/>
                <a:cs typeface="Times New Roman" panose="02020603050405020304" pitchFamily="18" charset="0"/>
              </a:rPr>
              <a:t>.</a:t>
            </a:r>
          </a:p>
          <a:p>
            <a:pPr marL="0" indent="0">
              <a:buNone/>
            </a:pPr>
            <a:r>
              <a:rPr lang="fr-FR" sz="2000" dirty="0" smtClean="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	Un forfait annuel de prévention des lésions des pieds à risque de </a:t>
            </a:r>
            <a:r>
              <a:rPr lang="fr-FR" sz="2000" b="1" dirty="0">
                <a:latin typeface="Times New Roman" panose="02020603050405020304" pitchFamily="18" charset="0"/>
                <a:cs typeface="Times New Roman" panose="02020603050405020304" pitchFamily="18" charset="0"/>
              </a:rPr>
              <a:t>grade 3</a:t>
            </a:r>
            <a:r>
              <a:rPr lang="fr-FR" sz="2000" dirty="0">
                <a:latin typeface="Times New Roman" panose="02020603050405020304" pitchFamily="18" charset="0"/>
                <a:cs typeface="Times New Roman" panose="02020603050405020304" pitchFamily="18" charset="0"/>
              </a:rPr>
              <a:t> comprenant </a:t>
            </a:r>
            <a:r>
              <a:rPr lang="fr-FR" sz="2000" b="1" dirty="0">
                <a:latin typeface="Times New Roman" panose="02020603050405020304" pitchFamily="18" charset="0"/>
                <a:cs typeface="Times New Roman" panose="02020603050405020304" pitchFamily="18" charset="0"/>
              </a:rPr>
              <a:t>6 séances de soins de prévention</a:t>
            </a:r>
            <a:r>
              <a:rPr lang="fr-FR" sz="2000" dirty="0" smtClean="0">
                <a:latin typeface="Times New Roman" panose="02020603050405020304" pitchFamily="18" charset="0"/>
                <a:cs typeface="Times New Roman" panose="02020603050405020304" pitchFamily="18" charset="0"/>
              </a:rPr>
              <a:t>.</a:t>
            </a:r>
          </a:p>
          <a:p>
            <a:pPr marL="0" indent="0">
              <a:buNone/>
            </a:pPr>
            <a:r>
              <a:rPr lang="fr-FR" sz="2000" dirty="0" smtClean="0">
                <a:solidFill>
                  <a:schemeClr val="tx1"/>
                </a:solidFill>
                <a:latin typeface="Times New Roman" panose="02020603050405020304" pitchFamily="18" charset="0"/>
                <a:cs typeface="Times New Roman" panose="02020603050405020304" pitchFamily="18" charset="0"/>
              </a:rPr>
              <a:t>Les soins à domicile sont depuis peu remboursés.</a:t>
            </a:r>
            <a:endParaRPr lang="fr-FR" sz="2000" dirty="0">
              <a:solidFill>
                <a:srgbClr val="FF0000"/>
              </a:solidFill>
              <a:latin typeface="Times New Roman" panose="02020603050405020304" pitchFamily="18" charset="0"/>
              <a:cs typeface="Times New Roman" panose="02020603050405020304" pitchFamily="18" charset="0"/>
            </a:endParaRPr>
          </a:p>
          <a:p>
            <a:endParaRPr lang="fr-FR" sz="1600" dirty="0">
              <a:latin typeface="Times New Roman" panose="02020603050405020304" pitchFamily="18" charset="0"/>
              <a:cs typeface="Times New Roman" panose="02020603050405020304" pitchFamily="18" charset="0"/>
            </a:endParaRPr>
          </a:p>
        </p:txBody>
      </p:sp>
      <p:pic>
        <p:nvPicPr>
          <p:cNvPr id="4" name="Image 3" descr="pieds"/>
          <p:cNvPicPr/>
          <p:nvPr/>
        </p:nvPicPr>
        <p:blipFill>
          <a:blip r:embed="rId2">
            <a:extLst>
              <a:ext uri="{28A0092B-C50C-407E-A947-70E740481C1C}">
                <a14:useLocalDpi xmlns:a14="http://schemas.microsoft.com/office/drawing/2010/main" val="0"/>
              </a:ext>
            </a:extLst>
          </a:blip>
          <a:srcRect/>
          <a:stretch>
            <a:fillRect/>
          </a:stretch>
        </p:blipFill>
        <p:spPr bwMode="auto">
          <a:xfrm>
            <a:off x="7357501" y="4811955"/>
            <a:ext cx="2095500" cy="1615925"/>
          </a:xfrm>
          <a:prstGeom prst="rect">
            <a:avLst/>
          </a:prstGeom>
          <a:noFill/>
          <a:ln>
            <a:noFill/>
          </a:ln>
        </p:spPr>
      </p:pic>
    </p:spTree>
    <p:extLst>
      <p:ext uri="{BB962C8B-B14F-4D97-AF65-F5344CB8AC3E}">
        <p14:creationId xmlns:p14="http://schemas.microsoft.com/office/powerpoint/2010/main" val="1881163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81000"/>
            <a:ext cx="9152625" cy="1190625"/>
          </a:xfrm>
        </p:spPr>
        <p:txBody>
          <a:bodyPr>
            <a:noAutofit/>
          </a:bodyPr>
          <a:lstStyle/>
          <a:p>
            <a:pPr algn="ctr"/>
            <a:r>
              <a:rPr lang="fr-FR" b="1" dirty="0" smtClean="0">
                <a:latin typeface="Times New Roman" panose="02020603050405020304" pitchFamily="18" charset="0"/>
                <a:cs typeface="Times New Roman" panose="02020603050405020304" pitchFamily="18" charset="0"/>
              </a:rPr>
              <a:t>Les orthoplasties, les orthonyxies, et les contentions nocturnes</a:t>
            </a:r>
            <a:br>
              <a:rPr lang="fr-FR" b="1" dirty="0" smtClean="0">
                <a:latin typeface="Times New Roman" panose="02020603050405020304" pitchFamily="18" charset="0"/>
                <a:cs typeface="Times New Roman" panose="02020603050405020304" pitchFamily="18" charset="0"/>
              </a:rPr>
            </a:br>
            <a:endParaRPr lang="fr-FR" b="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439947" y="1571625"/>
            <a:ext cx="9178506" cy="4708855"/>
          </a:xfrm>
        </p:spPr>
        <p:txBody>
          <a:bodyPr>
            <a:normAutofit/>
          </a:bodyPr>
          <a:lstStyle/>
          <a:p>
            <a:r>
              <a:rPr lang="fr-FR" sz="2000" b="1" u="sng" dirty="0" smtClean="0">
                <a:latin typeface="Times New Roman" panose="02020603050405020304" pitchFamily="18" charset="0"/>
                <a:cs typeface="Times New Roman" panose="02020603050405020304" pitchFamily="18" charset="0"/>
              </a:rPr>
              <a:t>Les orthoplasties</a:t>
            </a:r>
            <a:endParaRPr lang="fr-FR" sz="2000" u="sng" dirty="0">
              <a:latin typeface="Times New Roman" panose="02020603050405020304" pitchFamily="18" charset="0"/>
              <a:cs typeface="Times New Roman" panose="02020603050405020304" pitchFamily="18" charset="0"/>
            </a:endParaRPr>
          </a:p>
          <a:p>
            <a:pPr marL="0" indent="0">
              <a:buNone/>
            </a:pPr>
            <a:r>
              <a:rPr lang="fr-FR" sz="2000" dirty="0" smtClean="0">
                <a:latin typeface="Times New Roman" panose="02020603050405020304" pitchFamily="18" charset="0"/>
                <a:cs typeface="Times New Roman" panose="02020603050405020304" pitchFamily="18" charset="0"/>
              </a:rPr>
              <a:t>Ce sont des orthèses amovibles, en élastomère de silicone moulées directement sur le pied du patient faites sur mesure qui jouent un rôle de protection et/ou de « correction » des déformations de l’avant-pied, telles l’hallux valgus, les griffes d’orteil…</a:t>
            </a:r>
          </a:p>
          <a:p>
            <a:pPr marL="0" indent="0">
              <a:buNone/>
            </a:pPr>
            <a:r>
              <a:rPr lang="fr-FR" sz="2000" dirty="0" smtClean="0">
                <a:latin typeface="Times New Roman" panose="02020603050405020304" pitchFamily="18" charset="0"/>
                <a:cs typeface="Times New Roman" panose="02020603050405020304" pitchFamily="18" charset="0"/>
              </a:rPr>
              <a:t>Ces appareillages permettent de soulager la douleur du patient notamment dans la chaussure.</a:t>
            </a:r>
          </a:p>
          <a:p>
            <a:pPr marL="0" indent="0">
              <a:buNone/>
            </a:pPr>
            <a:r>
              <a:rPr lang="fr-FR" dirty="0" smtClean="0"/>
              <a:t> </a:t>
            </a:r>
          </a:p>
          <a:p>
            <a:pPr marL="0" indent="0">
              <a:buNone/>
            </a:pPr>
            <a:r>
              <a:rPr lang="fr-FR" dirty="0" smtClean="0"/>
              <a:t> </a:t>
            </a:r>
            <a:endParaRPr lang="fr-FR" dirty="0"/>
          </a:p>
        </p:txBody>
      </p:sp>
      <p:pic>
        <p:nvPicPr>
          <p:cNvPr id="7" name="Image 6" descr="orthoplastie_2">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569950" y="4346905"/>
            <a:ext cx="2573425" cy="1933575"/>
          </a:xfrm>
          <a:prstGeom prst="rect">
            <a:avLst/>
          </a:prstGeom>
          <a:noFill/>
          <a:ln>
            <a:noFill/>
          </a:ln>
        </p:spPr>
      </p:pic>
      <p:pic>
        <p:nvPicPr>
          <p:cNvPr id="8" name="Picture 17" descr="C:\Mes Documents\Novick.BMP"/>
          <p:cNvPicPr>
            <a:picLocks noChangeAspect="1" noChangeArrowheads="1"/>
          </p:cNvPicPr>
          <p:nvPr/>
        </p:nvPicPr>
        <p:blipFill>
          <a:blip r:embed="rId4">
            <a:lum bright="-24000" contrast="12000"/>
            <a:extLst>
              <a:ext uri="{28A0092B-C50C-407E-A947-70E740481C1C}">
                <a14:useLocalDpi xmlns:a14="http://schemas.microsoft.com/office/drawing/2010/main" val="0"/>
              </a:ext>
            </a:extLst>
          </a:blip>
          <a:srcRect/>
          <a:stretch>
            <a:fillRect/>
          </a:stretch>
        </p:blipFill>
        <p:spPr bwMode="auto">
          <a:xfrm>
            <a:off x="4875125" y="4346905"/>
            <a:ext cx="2743200" cy="193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165069"/>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2165</TotalTime>
  <Words>2075</Words>
  <Application>Microsoft Office PowerPoint</Application>
  <PresentationFormat>Grand écran</PresentationFormat>
  <Paragraphs>211</Paragraphs>
  <Slides>32</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32</vt:i4>
      </vt:variant>
    </vt:vector>
  </HeadingPairs>
  <TitlesOfParts>
    <vt:vector size="39" baseType="lpstr">
      <vt:lpstr>Arial</vt:lpstr>
      <vt:lpstr>Calibri</vt:lpstr>
      <vt:lpstr>Times New Roman</vt:lpstr>
      <vt:lpstr>Trebuchet MS</vt:lpstr>
      <vt:lpstr>Wingdings</vt:lpstr>
      <vt:lpstr>Wingdings 3</vt:lpstr>
      <vt:lpstr>Facette</vt:lpstr>
      <vt:lpstr>Pédicure - Podologue </vt:lpstr>
      <vt:lpstr>Présentation PowerPoint</vt:lpstr>
      <vt:lpstr>Les soins de pédicurie</vt:lpstr>
      <vt:lpstr>Présentation PowerPoint</vt:lpstr>
      <vt:lpstr>Présentation PowerPoint</vt:lpstr>
      <vt:lpstr>Prescription</vt:lpstr>
      <vt:lpstr>Le pédicure-podologue et le diabète</vt:lpstr>
      <vt:lpstr>Présentation PowerPoint</vt:lpstr>
      <vt:lpstr>Les orthoplasties, les orthonyxies, et les contentions nocturnes </vt:lpstr>
      <vt:lpstr>Présentation PowerPoint</vt:lpstr>
      <vt:lpstr>Présentation PowerPoint</vt:lpstr>
      <vt:lpstr>La podologie</vt:lpstr>
      <vt:lpstr>Présentation PowerPoint</vt:lpstr>
      <vt:lpstr>L’examen clinique</vt:lpstr>
      <vt:lpstr>Présentation PowerPoint</vt:lpstr>
      <vt:lpstr>Présentation PowerPoint</vt:lpstr>
      <vt:lpstr>Présentation PowerPoint</vt:lpstr>
      <vt:lpstr>Les incidences sur la marche</vt:lpstr>
      <vt:lpstr>Les troubles morpho-statiques</vt:lpstr>
      <vt:lpstr>Les troubles morpho-statiques</vt:lpstr>
      <vt:lpstr>Les semelles orthopédiques</vt:lpstr>
      <vt:lpstr>Le passé</vt:lpstr>
      <vt:lpstr>Technique et Matériaux</vt:lpstr>
      <vt:lpstr>La réalisation d’une semelle orthopédique</vt:lpstr>
      <vt:lpstr>Quelques exemples…</vt:lpstr>
      <vt:lpstr>Quelques exemples…</vt:lpstr>
      <vt:lpstr>Les semelles thermosoudées</vt:lpstr>
      <vt:lpstr>Quelques exemples…</vt:lpstr>
      <vt:lpstr>Suivi thérapeutique</vt:lpstr>
      <vt:lpstr>Les chaussures et le conseil de chaussage</vt:lpstr>
      <vt:lpstr>Présentation PowerPoint</vt:lpstr>
      <vt:lpstr>Merci de votre attention…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Carole Scarniere</dc:creator>
  <cp:lastModifiedBy>Carole Scarniere</cp:lastModifiedBy>
  <cp:revision>74</cp:revision>
  <dcterms:created xsi:type="dcterms:W3CDTF">2016-01-14T14:17:25Z</dcterms:created>
  <dcterms:modified xsi:type="dcterms:W3CDTF">2016-01-30T12:35:17Z</dcterms:modified>
</cp:coreProperties>
</file>